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5"/>
  </p:notesMasterIdLst>
  <p:sldIdLst>
    <p:sldId id="281" r:id="rId2"/>
    <p:sldId id="278" r:id="rId3"/>
    <p:sldId id="282" r:id="rId4"/>
    <p:sldId id="283" r:id="rId5"/>
    <p:sldId id="284" r:id="rId6"/>
    <p:sldId id="285" r:id="rId7"/>
    <p:sldId id="290" r:id="rId8"/>
    <p:sldId id="286" r:id="rId9"/>
    <p:sldId id="287" r:id="rId10"/>
    <p:sldId id="291" r:id="rId11"/>
    <p:sldId id="288" r:id="rId12"/>
    <p:sldId id="289" r:id="rId13"/>
    <p:sldId id="260" r:id="rId14"/>
  </p:sldIdLst>
  <p:sldSz cx="9144000" cy="5145088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83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рехов Игорь Евгеньевич" initials="ОИЕ" lastIdx="6" clrIdx="0"/>
  <p:cmAuthor id="1" name="Юлия Жишкова" initials="ЮЖ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4656"/>
  </p:normalViewPr>
  <p:slideViewPr>
    <p:cSldViewPr>
      <p:cViewPr varScale="1">
        <p:scale>
          <a:sx n="137" d="100"/>
          <a:sy n="137" d="100"/>
        </p:scale>
        <p:origin x="1184" y="184"/>
      </p:cViewPr>
      <p:guideLst>
        <p:guide orient="horz" pos="3083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4F28CEF-2AC8-D24D-BEA1-BACB1CFE2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8EC254-26B7-6E4C-BB60-796F75A549F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256048-6195-844E-8F4E-ACBD538E545B}" type="datetimeFigureOut">
              <a:rPr lang="ru-RU"/>
              <a:pPr>
                <a:defRPr/>
              </a:pPr>
              <a:t>12.01.2022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F25D873-DBAD-4846-91D7-6E3CAB7E67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6079529-8C82-374E-8C27-EB6B35200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09786D-D36F-F742-9F7A-2E3994F9F7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618A0-A05A-5A46-B4E5-FBE9942A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366855A-A911-2E4E-8731-BBFEB7B5A5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4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>
            <a:extLst>
              <a:ext uri="{FF2B5EF4-FFF2-40B4-BE49-F238E27FC236}">
                <a16:creationId xmlns:a16="http://schemas.microsoft.com/office/drawing/2014/main" id="{B520BF0B-35A2-9C45-AECA-6E7CAD1FC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>
            <a:extLst>
              <a:ext uri="{FF2B5EF4-FFF2-40B4-BE49-F238E27FC236}">
                <a16:creationId xmlns:a16="http://schemas.microsoft.com/office/drawing/2014/main" id="{0DF76970-1142-844C-AFFE-460985A9F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5603" name="Номер слайда 3">
            <a:extLst>
              <a:ext uri="{FF2B5EF4-FFF2-40B4-BE49-F238E27FC236}">
                <a16:creationId xmlns:a16="http://schemas.microsoft.com/office/drawing/2014/main" id="{F4354501-F34F-DB4F-A073-FBD70BBC9A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48887A-675A-FF4E-A4A8-01750F1016D9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C8C52DCB-1D62-074D-856C-13655902D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Layer 2">
            <a:extLst>
              <a:ext uri="{FF2B5EF4-FFF2-40B4-BE49-F238E27FC236}">
                <a16:creationId xmlns:a16="http://schemas.microsoft.com/office/drawing/2014/main" id="{2184201A-7754-0649-AEF9-74E64C262FB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825"/>
            <a:ext cx="1141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547D49-6B47-8F4D-98FF-16E6AF0D46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0" y="4035425"/>
            <a:ext cx="785813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400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AEBEBE6-A868-254F-8B5E-30E05CFDD9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88"/>
            <a:ext cx="64087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lIns="54000" tIns="0" rIns="54000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00200"/>
            <a:ext cx="6136318" cy="369332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925"/>
            <a:ext cx="7029400" cy="1243013"/>
          </a:xfrm>
        </p:spPr>
        <p:txBody>
          <a:bodyPr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233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35F5AD36-013D-5049-9CAF-35B835A2BF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Layer 2">
            <a:extLst>
              <a:ext uri="{FF2B5EF4-FFF2-40B4-BE49-F238E27FC236}">
                <a16:creationId xmlns:a16="http://schemas.microsoft.com/office/drawing/2014/main" id="{DF576A3A-6A33-F84F-9F27-5EEC39813A5F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2750"/>
            <a:ext cx="1141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251520" y="2095277"/>
            <a:ext cx="8640960" cy="549275"/>
          </a:xfrm>
          <a:prstGeom prst="rect">
            <a:avLst/>
          </a:prstGeom>
          <a:noFill/>
        </p:spPr>
        <p:txBody>
          <a:bodyPr/>
          <a:lstStyle>
            <a:lvl1pPr algn="ctr">
              <a:defRPr sz="3600">
                <a:solidFill>
                  <a:srgbClr val="005531"/>
                </a:solidFill>
              </a:defRPr>
            </a:lvl1pPr>
          </a:lstStyle>
          <a:p>
            <a:pPr lvl="0"/>
            <a:r>
              <a:rPr lang="ru-RU" alt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7869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D3D6DBF5-A518-6F43-A1E9-FF31786BA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EF8ADFA-F7AE-544C-B202-F601B1A838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88"/>
            <a:ext cx="64087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lIns="54000" tIns="0" rIns="54000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16A023EF-9291-E049-926F-8B51B9CA58D6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825"/>
            <a:ext cx="1141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0C3BC7-DD76-7845-B6DA-0ABED782E2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0" y="4035425"/>
            <a:ext cx="785813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400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00200"/>
            <a:ext cx="6136318" cy="369332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925"/>
            <a:ext cx="7029400" cy="1243013"/>
          </a:xfrm>
        </p:spPr>
        <p:txBody>
          <a:bodyPr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554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72C62611-4CF6-0242-9226-207297D32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DAACE3F-E05C-FC4C-B243-EAD511673F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88"/>
            <a:ext cx="64087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lIns="54000" tIns="0" rIns="54000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5C0E4A36-3540-014B-ADD7-B1C36F720DE6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825"/>
            <a:ext cx="1141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95FD55-DE2D-E942-BDCB-27FFC51C23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0" y="4035425"/>
            <a:ext cx="785813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400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00200"/>
            <a:ext cx="6136318" cy="369332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925"/>
            <a:ext cx="7029400" cy="1243013"/>
          </a:xfrm>
        </p:spPr>
        <p:txBody>
          <a:bodyPr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9089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B7F15781-98A8-D64A-B807-85B9C726D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F27CD53-2458-2C45-87E0-978927E39C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19250" y="280988"/>
            <a:ext cx="640873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lIns="54000" tIns="0" rIns="54000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20AFDABD-053F-0A40-8B50-C503FF688AAC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0013"/>
            <a:ext cx="1141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1205F4-FECD-C541-BBC7-4C7741151B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0" y="4035425"/>
            <a:ext cx="785813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400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00200"/>
            <a:ext cx="6136318" cy="369332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925"/>
            <a:ext cx="7029400" cy="1243013"/>
          </a:xfrm>
        </p:spPr>
        <p:txBody>
          <a:bodyPr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8383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id="{3FE89511-D705-CD46-A2C6-659B95E74F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000" b="1" dirty="0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1A6ED88-BCA4-C848-9EDA-49DDA0650E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2A44E37-EE3E-6A45-ADA8-4C3A2B3884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BC3E9D36-C8DA-204E-B4E7-CF99B1C4385C}" type="slidenum">
              <a:rPr lang="ru-RU" altLang="ru-RU" sz="1000" b="1" smtClean="0">
                <a:solidFill>
                  <a:srgbClr val="008637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38275"/>
            <a:ext cx="8642350" cy="29337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141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>
            <a:extLst>
              <a:ext uri="{FF2B5EF4-FFF2-40B4-BE49-F238E27FC236}">
                <a16:creationId xmlns:a16="http://schemas.microsoft.com/office/drawing/2014/main" id="{928DCBFA-FE15-B24E-87CE-1F3EDAD437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000" b="1" dirty="0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409CF1C-16CC-6448-866F-ED881DF488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50AF82A7-1A06-1142-83B3-2801E197BD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984BF3F-BCBE-8A4B-93A4-E9DF7CE5573D}" type="slidenum">
              <a:rPr lang="ru-RU" altLang="ru-RU" sz="1000" b="1" smtClean="0">
                <a:solidFill>
                  <a:srgbClr val="008637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6" y="1260475"/>
            <a:ext cx="4248150" cy="619125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86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0826" y="1879600"/>
            <a:ext cx="4248150" cy="263716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4264024" cy="6191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86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49" y="1879600"/>
            <a:ext cx="4264025" cy="263716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75656" y="340296"/>
            <a:ext cx="7200900" cy="3693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58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:a16="http://schemas.microsoft.com/office/drawing/2014/main" id="{D79F614C-8B59-8442-B86D-611FA40214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000" b="1" dirty="0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2518401-9FFF-BF4A-A064-E4E42BB9D7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9F8307F-76CA-314B-85BA-930B157BDF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13D9FB8-2177-4B49-BEBA-EC2B6B5B5B26}" type="slidenum">
              <a:rPr lang="ru-RU" altLang="ru-RU" sz="1000" b="1" smtClean="0">
                <a:solidFill>
                  <a:srgbClr val="008637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0825" y="1438275"/>
            <a:ext cx="8642350" cy="2933700"/>
          </a:xfrm>
        </p:spPr>
        <p:txBody>
          <a:bodyPr/>
          <a:lstStyle>
            <a:lvl1pPr marL="0" indent="0" algn="l">
              <a:buNone/>
              <a:defRPr/>
            </a:lvl1pPr>
            <a:lvl2pPr marL="361950" indent="0" algn="l">
              <a:buNone/>
              <a:defRPr/>
            </a:lvl2pPr>
            <a:lvl3pPr marL="719137" indent="0" algn="l">
              <a:buNone/>
              <a:defRPr/>
            </a:lvl3pPr>
            <a:lvl4pPr marL="14097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308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5C4CC6FC-A1D3-A142-8C99-97BD62BE6F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000" b="1" dirty="0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0B1D634-3773-2744-8E98-DD00A21274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B1E3282-663B-DB42-9FF1-96B10BE427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243697A-71D3-E040-83AC-DDF7AE562C4E}" type="slidenum">
              <a:rPr lang="ru-RU" altLang="ru-RU" sz="1000" b="1" smtClean="0">
                <a:solidFill>
                  <a:srgbClr val="008637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340296"/>
            <a:ext cx="7200900" cy="3693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61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6381E-9256-D34C-BAFC-C67C5295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64BBB-5CAB-BE4C-9305-63DA77E3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1-2 февраля 2022 года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9ACA6C-FC19-BB4A-A476-F8F6FF26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XX</a:t>
            </a:r>
            <a:r>
              <a:rPr lang="en-US" altLang="ru-RU"/>
              <a:t>I</a:t>
            </a:r>
            <a:r>
              <a:rPr lang="ru-RU" altLang="ru-RU"/>
              <a:t>I международная научно-практическая конференция</a:t>
            </a:r>
            <a:br>
              <a:rPr lang="ru-RU" altLang="ru-RU"/>
            </a:br>
            <a:r>
              <a:rPr lang="ru-RU" altLang="ru-RU" sz="900"/>
              <a:t>НОВЫЕ ИНФОРМАЦИОННЫЕ ТЕХНОЛОГИИ В ОБРАЗОВАНИИ</a:t>
            </a:r>
            <a:r>
              <a:rPr lang="ru-RU" altLang="ru-RU"/>
              <a:t>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05502F-9917-D94A-9FB4-5F65DCBA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AA0A2-58F9-A340-B2F0-D9EE2871D97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83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909C2E-903B-2F4B-A97F-AE9B4AD84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339725"/>
            <a:ext cx="7200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7" name="Picture 16" descr="Layer 2">
            <a:extLst>
              <a:ext uri="{FF2B5EF4-FFF2-40B4-BE49-F238E27FC236}">
                <a16:creationId xmlns:a16="http://schemas.microsoft.com/office/drawing/2014/main" id="{2276C537-2249-B946-8EEC-ACAE864E56E0}"/>
              </a:ext>
            </a:extLst>
          </p:cNvPr>
          <p:cNvPicPr>
            <a:picLocks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3825"/>
            <a:ext cx="11414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074E0100-B98E-9745-A16B-50792BBD1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38275"/>
            <a:ext cx="5761038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</p:txBody>
      </p:sp>
      <p:sp>
        <p:nvSpPr>
          <p:cNvPr id="49165" name="Rectangle 13">
            <a:extLst>
              <a:ext uri="{FF2B5EF4-FFF2-40B4-BE49-F238E27FC236}">
                <a16:creationId xmlns:a16="http://schemas.microsoft.com/office/drawing/2014/main" id="{7E12DCB6-2457-024E-95C5-51627AAB36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 b="1">
                <a:solidFill>
                  <a:srgbClr val="00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1-2 февраля 2022 года </a:t>
            </a:r>
          </a:p>
        </p:txBody>
      </p:sp>
      <p:sp>
        <p:nvSpPr>
          <p:cNvPr id="49166" name="Rectangle 14">
            <a:extLst>
              <a:ext uri="{FF2B5EF4-FFF2-40B4-BE49-F238E27FC236}">
                <a16:creationId xmlns:a16="http://schemas.microsoft.com/office/drawing/2014/main" id="{14322C61-CCEF-DE43-A5C6-B139CC4828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800" b="1">
                <a:solidFill>
                  <a:srgbClr val="00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XX</a:t>
            </a:r>
            <a:r>
              <a:rPr lang="en-US" altLang="ru-RU"/>
              <a:t>I</a:t>
            </a:r>
            <a:r>
              <a:rPr lang="ru-RU" altLang="ru-RU"/>
              <a:t>I международная научно-практическая конференция</a:t>
            </a:r>
            <a:br>
              <a:rPr lang="ru-RU" altLang="ru-RU"/>
            </a:br>
            <a:r>
              <a:rPr lang="ru-RU" altLang="ru-RU" sz="900"/>
              <a:t>НОВЫЕ ИНФОРМАЦИОННЫЕ ТЕХНОЛОГИИ В ОБРАЗОВАНИИ</a:t>
            </a:r>
            <a:r>
              <a:rPr lang="ru-RU" altLang="ru-RU"/>
              <a:t> 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E677F61F-57BE-9D46-882D-B6AA24A360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 b="1" smtClean="0">
                <a:solidFill>
                  <a:srgbClr val="008637"/>
                </a:solidFill>
              </a:defRPr>
            </a:lvl1pPr>
          </a:lstStyle>
          <a:p>
            <a:pPr>
              <a:defRPr/>
            </a:pPr>
            <a:fld id="{BBDAA0A2-58F9-A340-B2F0-D9EE2871D9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2" name="Line 16">
            <a:extLst>
              <a:ext uri="{FF2B5EF4-FFF2-40B4-BE49-F238E27FC236}">
                <a16:creationId xmlns:a16="http://schemas.microsoft.com/office/drawing/2014/main" id="{FC3E47E5-3D29-5048-B924-DA9A661AAD0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0825" y="4589463"/>
            <a:ext cx="8642350" cy="0"/>
          </a:xfrm>
          <a:prstGeom prst="line">
            <a:avLst/>
          </a:prstGeom>
          <a:noFill/>
          <a:ln w="9525">
            <a:solidFill>
              <a:srgbClr val="0086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2" r:id="rId9"/>
    <p:sldLayoutId id="2147483831" r:id="rId10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553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35000"/>
        </a:spcBef>
        <a:spcAft>
          <a:spcPct val="0"/>
        </a:spcAft>
        <a:buClr>
          <a:srgbClr val="00553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35000"/>
        </a:spcBef>
        <a:spcAft>
          <a:spcPct val="0"/>
        </a:spcAft>
        <a:buClr>
          <a:srgbClr val="008637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ct val="35000"/>
        </a:spcBef>
        <a:spcAft>
          <a:spcPct val="0"/>
        </a:spcAft>
        <a:buClr>
          <a:schemeClr val="bg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8300" indent="-228600" algn="l" rtl="0" eaLnBrk="0" fontAlgn="base" hangingPunct="0">
        <a:spcBef>
          <a:spcPct val="35000"/>
        </a:spcBef>
        <a:spcAft>
          <a:spcPct val="0"/>
        </a:spcAft>
        <a:buClr>
          <a:schemeClr val="bg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35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4">
            <a:extLst>
              <a:ext uri="{FF2B5EF4-FFF2-40B4-BE49-F238E27FC236}">
                <a16:creationId xmlns:a16="http://schemas.microsoft.com/office/drawing/2014/main" id="{77A9D3F8-9F3A-A740-A70F-DA1277333D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550" y="1668463"/>
            <a:ext cx="7632700" cy="738187"/>
          </a:xfrm>
        </p:spPr>
        <p:txBody>
          <a:bodyPr/>
          <a:lstStyle/>
          <a:p>
            <a:pPr eaLnBrk="1" hangingPunct="1"/>
            <a:r>
              <a:rPr lang="en-US" altLang="ru-RU"/>
              <a:t>BIM-</a:t>
            </a:r>
            <a:r>
              <a:rPr lang="ru-RU" altLang="ru-RU"/>
              <a:t>технологии для управления недвижимостью</a:t>
            </a:r>
          </a:p>
        </p:txBody>
      </p:sp>
      <p:sp>
        <p:nvSpPr>
          <p:cNvPr id="14338" name="Подзаголовок 5">
            <a:extLst>
              <a:ext uri="{FF2B5EF4-FFF2-40B4-BE49-F238E27FC236}">
                <a16:creationId xmlns:a16="http://schemas.microsoft.com/office/drawing/2014/main" id="{93F37014-A32A-984B-A749-4090360304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550" y="2701925"/>
            <a:ext cx="7029450" cy="1243013"/>
          </a:xfrm>
        </p:spPr>
        <p:txBody>
          <a:bodyPr/>
          <a:lstStyle/>
          <a:p>
            <a:pPr eaLnBrk="1" hangingPunct="1"/>
            <a:r>
              <a:rPr lang="ru-RU" altLang="ru-RU" b="1"/>
              <a:t>Жишкова Юлия</a:t>
            </a:r>
          </a:p>
        </p:txBody>
      </p:sp>
      <p:sp>
        <p:nvSpPr>
          <p:cNvPr id="14339" name="Подзаголовок 5">
            <a:extLst>
              <a:ext uri="{FF2B5EF4-FFF2-40B4-BE49-F238E27FC236}">
                <a16:creationId xmlns:a16="http://schemas.microsoft.com/office/drawing/2014/main" id="{519CEC42-D7EC-DB4D-9476-590F70DE0983}"/>
              </a:ext>
            </a:extLst>
          </p:cNvPr>
          <p:cNvSpPr txBox="1">
            <a:spLocks/>
          </p:cNvSpPr>
          <p:nvPr/>
        </p:nvSpPr>
        <p:spPr bwMode="auto">
          <a:xfrm>
            <a:off x="971550" y="3292475"/>
            <a:ext cx="70294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F5D9B"/>
              </a:buClr>
              <a:buFont typeface="Wingdings" pitchFamily="2" charset="2"/>
              <a:buNone/>
            </a:pPr>
            <a:r>
              <a:rPr lang="ru-RU" altLang="ru-RU" sz="1600"/>
              <a:t>Директор по развитию ЭЛИАС ВЦ</a:t>
            </a:r>
          </a:p>
        </p:txBody>
      </p:sp>
      <p:pic>
        <p:nvPicPr>
          <p:cNvPr id="14340" name="Рисунок 2">
            <a:extLst>
              <a:ext uri="{FF2B5EF4-FFF2-40B4-BE49-F238E27FC236}">
                <a16:creationId xmlns:a16="http://schemas.microsoft.com/office/drawing/2014/main" id="{37E36B08-2898-3C48-B20D-133F7B4E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67" y="-235768"/>
            <a:ext cx="1223566" cy="8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>
            <a:extLst>
              <a:ext uri="{FF2B5EF4-FFF2-40B4-BE49-F238E27FC236}">
                <a16:creationId xmlns:a16="http://schemas.microsoft.com/office/drawing/2014/main" id="{47887808-04EE-D349-BE98-33E86E4F6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7200"/>
            <a:ext cx="5903913" cy="676275"/>
          </a:xfrm>
        </p:spPr>
        <p:txBody>
          <a:bodyPr/>
          <a:lstStyle/>
          <a:p>
            <a:r>
              <a:rPr lang="ru-RU" altLang="ru-RU" sz="2200" dirty="0"/>
              <a:t>Отраслевые решения для управления продажами недвижимости</a:t>
            </a: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3615C4A5-4504-3E47-8524-1A661A34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1509" name="Rectangle 14">
            <a:extLst>
              <a:ext uri="{FF2B5EF4-FFF2-40B4-BE49-F238E27FC236}">
                <a16:creationId xmlns:a16="http://schemas.microsoft.com/office/drawing/2014/main" id="{62FA6DD0-CE88-264C-B424-A02506A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1510" name="Rectangle 15">
            <a:extLst>
              <a:ext uri="{FF2B5EF4-FFF2-40B4-BE49-F238E27FC236}">
                <a16:creationId xmlns:a16="http://schemas.microsoft.com/office/drawing/2014/main" id="{7DAA4933-D826-5C4C-B02D-6FEED8344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67790E-23CB-C74C-B3C6-B090B14BECA7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737B279-411F-2A41-81EE-A11B9D227844}"/>
              </a:ext>
            </a:extLst>
          </p:cNvPr>
          <p:cNvGraphicFramePr/>
          <p:nvPr/>
        </p:nvGraphicFramePr>
        <p:xfrm>
          <a:off x="219075" y="1177925"/>
          <a:ext cx="6945313" cy="2868613"/>
        </p:xfrm>
        <a:graphic>
          <a:graphicData uri="http://schemas.openxmlformats.org/drawingml/2006/table">
            <a:tbl>
              <a:tblPr/>
              <a:tblGrid>
                <a:gridCol w="4158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419">
                <a:tc>
                  <a:txBody>
                    <a:bodyPr/>
                    <a:lstStyle/>
                    <a:p>
                      <a:endParaRPr lang="ru-RU" altLang="ru-RU" sz="1800" b="1" strike="noStrike" kern="1200" spc="-1" dirty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Подсистемы управления</a:t>
                      </a:r>
                      <a:endParaRPr lang="ru-RU" sz="1600" b="1" kern="1200" dirty="0">
                        <a:solidFill>
                          <a:srgbClr val="0086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1С:Риэлтор. Управление продажами недвижимости</a:t>
                      </a: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600" b="1" kern="1200" dirty="0">
                        <a:solidFill>
                          <a:srgbClr val="0086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4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Базой объектов недвижимости</a:t>
                      </a:r>
                      <a:r>
                        <a:rPr lang="en-US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9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Взаимоотношениями с клиентами </a:t>
                      </a:r>
                      <a:r>
                        <a:rPr lang="en-US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(CRM</a:t>
                      </a: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ru-RU" alt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9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Сделками по недвижимости</a:t>
                      </a:r>
                      <a:r>
                        <a:rPr lang="en-US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ru-RU" alt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76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Взаиморасчетами и финансовым результатом</a:t>
                      </a:r>
                    </a:p>
                  </a:txBody>
                  <a:tcPr marL="91448" marR="91448" marT="45696" marB="4569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8" marR="91448" marT="45696" marB="4569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944FF3F-95CB-CE41-8E8A-EE6E8638AE31}"/>
              </a:ext>
            </a:extLst>
          </p:cNvPr>
          <p:cNvSpPr txBox="1"/>
          <p:nvPr/>
        </p:nvSpPr>
        <p:spPr>
          <a:xfrm>
            <a:off x="342900" y="4237038"/>
            <a:ext cx="33321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5531"/>
                </a:solidFill>
                <a:latin typeface="+mj-lt"/>
                <a:ea typeface="+mj-ea"/>
                <a:cs typeface="+mj-cs"/>
              </a:rPr>
              <a:t>*</a:t>
            </a:r>
            <a:r>
              <a:rPr lang="ru-RU" sz="1600" b="1" dirty="0">
                <a:solidFill>
                  <a:srgbClr val="005531"/>
                </a:solidFill>
                <a:latin typeface="+mj-lt"/>
                <a:ea typeface="+mj-ea"/>
                <a:cs typeface="+mj-cs"/>
              </a:rPr>
              <a:t>Подсистема поддерживает 3</a:t>
            </a:r>
            <a:r>
              <a:rPr lang="en-US" sz="1600" b="1" dirty="0">
                <a:solidFill>
                  <a:srgbClr val="005531"/>
                </a:solidFill>
                <a:latin typeface="+mj-lt"/>
                <a:ea typeface="+mj-ea"/>
                <a:cs typeface="+mj-cs"/>
              </a:rPr>
              <a:t>D</a:t>
            </a:r>
            <a:endParaRPr lang="ru-RU" sz="1600" b="1" dirty="0">
              <a:solidFill>
                <a:srgbClr val="00553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Крест 12">
            <a:extLst>
              <a:ext uri="{FF2B5EF4-FFF2-40B4-BE49-F238E27FC236}">
                <a16:creationId xmlns:a16="http://schemas.microsoft.com/office/drawing/2014/main" id="{FA101296-7FDD-1C4F-A1F1-AE3D0EDE3DB5}"/>
              </a:ext>
            </a:extLst>
          </p:cNvPr>
          <p:cNvSpPr>
            <a:spLocks noChangeAspect="1"/>
          </p:cNvSpPr>
          <p:nvPr/>
        </p:nvSpPr>
        <p:spPr>
          <a:xfrm>
            <a:off x="5638800" y="2068513"/>
            <a:ext cx="287338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Крест 13">
            <a:extLst>
              <a:ext uri="{FF2B5EF4-FFF2-40B4-BE49-F238E27FC236}">
                <a16:creationId xmlns:a16="http://schemas.microsoft.com/office/drawing/2014/main" id="{53C99D87-2AFE-AC42-AA6E-3381F9B1594D}"/>
              </a:ext>
            </a:extLst>
          </p:cNvPr>
          <p:cNvSpPr>
            <a:spLocks noChangeAspect="1"/>
          </p:cNvSpPr>
          <p:nvPr/>
        </p:nvSpPr>
        <p:spPr>
          <a:xfrm>
            <a:off x="5638800" y="3582988"/>
            <a:ext cx="287338" cy="288925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Крест 14">
            <a:extLst>
              <a:ext uri="{FF2B5EF4-FFF2-40B4-BE49-F238E27FC236}">
                <a16:creationId xmlns:a16="http://schemas.microsoft.com/office/drawing/2014/main" id="{68CCA93A-4949-F94D-A23F-600EB9F0546D}"/>
              </a:ext>
            </a:extLst>
          </p:cNvPr>
          <p:cNvSpPr>
            <a:spLocks noChangeAspect="1"/>
          </p:cNvSpPr>
          <p:nvPr/>
        </p:nvSpPr>
        <p:spPr>
          <a:xfrm>
            <a:off x="5651500" y="2538413"/>
            <a:ext cx="288925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Крест 15">
            <a:extLst>
              <a:ext uri="{FF2B5EF4-FFF2-40B4-BE49-F238E27FC236}">
                <a16:creationId xmlns:a16="http://schemas.microsoft.com/office/drawing/2014/main" id="{A47A4ECD-3701-6D42-8D24-2A04E3D97EFD}"/>
              </a:ext>
            </a:extLst>
          </p:cNvPr>
          <p:cNvSpPr>
            <a:spLocks noChangeAspect="1"/>
          </p:cNvSpPr>
          <p:nvPr/>
        </p:nvSpPr>
        <p:spPr>
          <a:xfrm>
            <a:off x="5651500" y="3043238"/>
            <a:ext cx="288925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4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>
            <a:extLst>
              <a:ext uri="{FF2B5EF4-FFF2-40B4-BE49-F238E27FC236}">
                <a16:creationId xmlns:a16="http://schemas.microsoft.com/office/drawing/2014/main" id="{2826C7BC-BE42-F94F-866C-F54522A1B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7200"/>
            <a:ext cx="5683250" cy="708025"/>
          </a:xfrm>
        </p:spPr>
        <p:txBody>
          <a:bodyPr/>
          <a:lstStyle/>
          <a:p>
            <a:r>
              <a:rPr lang="ru-RU" altLang="ru-RU" sz="2300" dirty="0"/>
              <a:t>Варианты применения подсистемы</a:t>
            </a:r>
            <a:br>
              <a:rPr lang="ru-RU" altLang="ru-RU" sz="2300" dirty="0"/>
            </a:br>
            <a:r>
              <a:rPr lang="ru-RU" altLang="ru-RU" sz="2300" dirty="0"/>
              <a:t>3</a:t>
            </a:r>
            <a:r>
              <a:rPr lang="en-US" altLang="ru-RU" sz="2300" dirty="0"/>
              <a:t>D</a:t>
            </a:r>
            <a:r>
              <a:rPr lang="ru-RU" altLang="ru-RU" sz="2300" dirty="0"/>
              <a:t>-визуализации (продажа)</a:t>
            </a: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3061DED5-5DAC-084B-8FD2-74A27584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2533" name="Rectangle 14">
            <a:extLst>
              <a:ext uri="{FF2B5EF4-FFF2-40B4-BE49-F238E27FC236}">
                <a16:creationId xmlns:a16="http://schemas.microsoft.com/office/drawing/2014/main" id="{C8F000AA-6555-1345-8442-895C37EA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2534" name="Rectangle 15">
            <a:extLst>
              <a:ext uri="{FF2B5EF4-FFF2-40B4-BE49-F238E27FC236}">
                <a16:creationId xmlns:a16="http://schemas.microsoft.com/office/drawing/2014/main" id="{F9639E7F-66F7-F844-89E5-2CEA966F0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30BBFBF-4A11-5541-AEC5-11EFFD45E8B3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00B787F-C89D-B645-AF17-FA2203C4D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77925"/>
            <a:ext cx="11530013" cy="3384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Визуализация зданий и этажей в формате 3D</a:t>
            </a:r>
            <a:endParaRPr lang="en-US" dirty="0">
              <a:latin typeface="+mn-lt"/>
              <a:cs typeface="+mn-cs"/>
            </a:endParaRP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Оперативный переход от 3D-модели здания к 3D-модели любого этажа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Оперативный переход из карточки объекта к ее расположению на 3D-модели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Выделение квартир на 3D-модели цветом в зависимости от статуса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Вывод на модели любой информации по квартирам 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Переход к карточке объекта по клику на 3D-модели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Интерактивное выполнение операций, связанных с объектом</a:t>
            </a:r>
          </a:p>
          <a:p>
            <a:pPr marL="366480" indent="-285750">
              <a:spcBef>
                <a:spcPts val="300"/>
              </a:spcBef>
              <a:spcAft>
                <a:spcPts val="9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Публикация 3</a:t>
            </a:r>
            <a:r>
              <a:rPr lang="en-US" dirty="0">
                <a:latin typeface="+mn-lt"/>
                <a:cs typeface="+mn-cs"/>
              </a:rPr>
              <a:t>D</a:t>
            </a:r>
            <a:r>
              <a:rPr lang="ru-RU" dirty="0">
                <a:latin typeface="+mn-lt"/>
                <a:cs typeface="+mn-cs"/>
              </a:rPr>
              <a:t>-модели на сайте компании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3">
            <a:extLst>
              <a:ext uri="{FF2B5EF4-FFF2-40B4-BE49-F238E27FC236}">
                <a16:creationId xmlns:a16="http://schemas.microsoft.com/office/drawing/2014/main" id="{658AE3A5-EC96-EC44-BE1B-FC1CB5D3C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3554" name="Rectangle 14">
            <a:extLst>
              <a:ext uri="{FF2B5EF4-FFF2-40B4-BE49-F238E27FC236}">
                <a16:creationId xmlns:a16="http://schemas.microsoft.com/office/drawing/2014/main" id="{86CE2571-FBCF-384F-88D1-85FB82FB2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3555" name="Rectangle 15">
            <a:extLst>
              <a:ext uri="{FF2B5EF4-FFF2-40B4-BE49-F238E27FC236}">
                <a16:creationId xmlns:a16="http://schemas.microsoft.com/office/drawing/2014/main" id="{41246EEE-56F8-4A47-B232-76BE79C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E3C9BFB-05E7-0C40-9C8A-8F4333A7EE31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pic>
        <p:nvPicPr>
          <p:cNvPr id="6" name="Аренда_Риэлтор 3Д с РМ и без Экспл_итог.mp4" descr="Аренда_Риэлтор 3Д с РМ и без Экспл_итог.mp4">
            <a:hlinkClick r:id="" action="ppaction://media"/>
            <a:extLst>
              <a:ext uri="{FF2B5EF4-FFF2-40B4-BE49-F238E27FC236}">
                <a16:creationId xmlns:a16="http://schemas.microsoft.com/office/drawing/2014/main" id="{1043A5BC-1AD4-BA4E-8974-E2F16E0A6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0" y="52264"/>
            <a:ext cx="9176252" cy="499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139A66D-6CB3-A947-8AE8-60444F47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276350"/>
            <a:ext cx="6740525" cy="950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5531"/>
                </a:solidFill>
              </a:rPr>
              <a:t>По вопросам сотрудничества и технической поддержки можно обращаться по следующим координатам: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8649293-39F1-6F4C-ABCB-84A0091AE8D8}"/>
              </a:ext>
            </a:extLst>
          </p:cNvPr>
          <p:cNvGraphicFramePr>
            <a:graphicFrameLocks noGrp="1"/>
          </p:cNvGraphicFramePr>
          <p:nvPr/>
        </p:nvGraphicFramePr>
        <p:xfrm>
          <a:off x="1547813" y="2249488"/>
          <a:ext cx="7278687" cy="1925725"/>
        </p:xfrm>
        <a:graphic>
          <a:graphicData uri="http://schemas.openxmlformats.org/drawingml/2006/table">
            <a:tbl>
              <a:tblPr/>
              <a:tblGrid>
                <a:gridCol w="3416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Правообладатель:</a:t>
                      </a:r>
                    </a:p>
                  </a:txBody>
                  <a:tcPr marL="72583" marR="72583" marT="36268" marB="3626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Разработчик:</a:t>
                      </a:r>
                    </a:p>
                  </a:txBody>
                  <a:tcPr marL="72583" marR="72583" marT="36268" marB="3626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ООО «1С»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тел. (495) 737-92-57,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127018, Москва,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Селезневская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д.21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</a:rPr>
                        <a:t>v8@1c.ru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</a:rPr>
                        <a:t>www.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</a:rPr>
                        <a:t>solutions.</a:t>
                      </a:r>
                      <a:r>
                        <a:rPr kumimoji="0" lang="ru-RU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</a:rPr>
                        <a:t>1c.ru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+mj-lt"/>
                      </a:endParaRPr>
                    </a:p>
                  </a:txBody>
                  <a:tcPr marL="72583" marR="72583" marT="36268" marB="3626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Компания «ЭЛИАС»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тел. (495) 255-27-00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127276, Москва,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Марфинский проезд, д.4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mail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@elias.ru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www.elias.ru</a:t>
                      </a:r>
                    </a:p>
                  </a:txBody>
                  <a:tcPr marL="72583" marR="72583" marT="36268" marB="3626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583" name="Picture 9">
            <a:extLst>
              <a:ext uri="{FF2B5EF4-FFF2-40B4-BE49-F238E27FC236}">
                <a16:creationId xmlns:a16="http://schemas.microsoft.com/office/drawing/2014/main" id="{330231D9-4D2B-7942-A052-C13DF7A9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4175125"/>
            <a:ext cx="7397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7">
            <a:extLst>
              <a:ext uri="{FF2B5EF4-FFF2-40B4-BE49-F238E27FC236}">
                <a16:creationId xmlns:a16="http://schemas.microsoft.com/office/drawing/2014/main" id="{EA143C12-0FB7-9143-A025-31CE5AA1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32213"/>
            <a:ext cx="1871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>
            <a:extLst>
              <a:ext uri="{FF2B5EF4-FFF2-40B4-BE49-F238E27FC236}">
                <a16:creationId xmlns:a16="http://schemas.microsoft.com/office/drawing/2014/main" id="{2A6D9229-A04C-3C4A-829D-1F576F7CD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 нас</a:t>
            </a:r>
          </a:p>
        </p:txBody>
      </p:sp>
      <p:sp>
        <p:nvSpPr>
          <p:cNvPr id="15364" name="Rectangle 13">
            <a:extLst>
              <a:ext uri="{FF2B5EF4-FFF2-40B4-BE49-F238E27FC236}">
                <a16:creationId xmlns:a16="http://schemas.microsoft.com/office/drawing/2014/main" id="{D5E7170D-FD47-9249-8CB5-7BECE1577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5365" name="Rectangle 14">
            <a:extLst>
              <a:ext uri="{FF2B5EF4-FFF2-40B4-BE49-F238E27FC236}">
                <a16:creationId xmlns:a16="http://schemas.microsoft.com/office/drawing/2014/main" id="{5C8318EF-22C3-CB46-B5F9-1959AB2CE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5366" name="Rectangle 15">
            <a:extLst>
              <a:ext uri="{FF2B5EF4-FFF2-40B4-BE49-F238E27FC236}">
                <a16:creationId xmlns:a16="http://schemas.microsoft.com/office/drawing/2014/main" id="{B557DAC5-3A23-3743-8241-39ECBD049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FE687E4-E73F-074B-A7C8-BD8BCCA06D75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CBF3F10-5816-E146-92C6-B90E5A64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259138"/>
            <a:ext cx="8763000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3000"/>
              </a:lnSpc>
              <a:spcBef>
                <a:spcPct val="50000"/>
              </a:spcBef>
              <a:buClrTx/>
              <a:buFontTx/>
              <a:buNone/>
            </a:pPr>
            <a:r>
              <a:rPr lang="ru-RU" altLang="ru-RU" sz="1600">
                <a:solidFill>
                  <a:srgbClr val="008637"/>
                </a:solidFill>
              </a:rPr>
              <a:t>Решениям ЭЛИАС неоднократно присваивался статус «Лучший продукт 1С-Совместно»</a:t>
            </a:r>
          </a:p>
        </p:txBody>
      </p:sp>
      <p:pic>
        <p:nvPicPr>
          <p:cNvPr id="15368" name="Picture 14">
            <a:extLst>
              <a:ext uri="{FF2B5EF4-FFF2-40B4-BE49-F238E27FC236}">
                <a16:creationId xmlns:a16="http://schemas.microsoft.com/office/drawing/2014/main" id="{53960BD0-D483-4F4A-9A5F-04C9E83D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760788"/>
            <a:ext cx="33559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10" descr="Изображение выглядит как знак, желтый, остановка, столб&#10;&#10;Автоматически созданное описание">
            <a:extLst>
              <a:ext uri="{FF2B5EF4-FFF2-40B4-BE49-F238E27FC236}">
                <a16:creationId xmlns:a16="http://schemas.microsoft.com/office/drawing/2014/main" id="{C9AEFF2F-E438-4C41-AD3D-B61EE3B9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3795713"/>
            <a:ext cx="7270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FFBCA6-C9BD-AC43-B0F1-3EFFE4A6CCA3}"/>
              </a:ext>
            </a:extLst>
          </p:cNvPr>
          <p:cNvSpPr/>
          <p:nvPr/>
        </p:nvSpPr>
        <p:spPr>
          <a:xfrm>
            <a:off x="2843213" y="2011363"/>
            <a:ext cx="24574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dirty="0">
                <a:solidFill>
                  <a:srgbClr val="C00000"/>
                </a:solidFill>
                <a:latin typeface="+mn-lt"/>
              </a:rPr>
              <a:t>20 000+</a:t>
            </a:r>
            <a:endParaRPr lang="ru-RU" sz="3600" dirty="0">
              <a:latin typeface="+mn-l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8C80EC-C9C6-D446-916B-B06A6A921573}"/>
              </a:ext>
            </a:extLst>
          </p:cNvPr>
          <p:cNvSpPr/>
          <p:nvPr/>
        </p:nvSpPr>
        <p:spPr>
          <a:xfrm>
            <a:off x="2936875" y="2471738"/>
            <a:ext cx="22717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latin typeface="+mn-lt"/>
              </a:rPr>
              <a:t>Пользователей</a:t>
            </a:r>
            <a:endParaRPr lang="ru-RU" b="1" dirty="0">
              <a:latin typeface="+mn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E0797A-E223-3340-AF17-E890FE1F35F7}"/>
              </a:ext>
            </a:extLst>
          </p:cNvPr>
          <p:cNvSpPr/>
          <p:nvPr/>
        </p:nvSpPr>
        <p:spPr>
          <a:xfrm>
            <a:off x="993775" y="2011363"/>
            <a:ext cx="17367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dirty="0">
                <a:solidFill>
                  <a:srgbClr val="C00000"/>
                </a:solidFill>
                <a:latin typeface="+mn-lt"/>
              </a:rPr>
              <a:t>2 700</a:t>
            </a:r>
            <a:endParaRPr lang="ru-RU" sz="3600" dirty="0"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119028-4B3F-314A-9AD9-AA222C2A0302}"/>
              </a:ext>
            </a:extLst>
          </p:cNvPr>
          <p:cNvSpPr/>
          <p:nvPr/>
        </p:nvSpPr>
        <p:spPr>
          <a:xfrm>
            <a:off x="1012825" y="2509838"/>
            <a:ext cx="1609725" cy="495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altLang="ru-RU" b="1" dirty="0">
                <a:latin typeface="+mn-lt"/>
              </a:rPr>
              <a:t>Основных</a:t>
            </a:r>
          </a:p>
          <a:p>
            <a:pPr algn="ctr">
              <a:lnSpc>
                <a:spcPct val="70000"/>
              </a:lnSpc>
              <a:defRPr/>
            </a:pPr>
            <a:r>
              <a:rPr lang="ru-RU" b="1" dirty="0">
                <a:latin typeface="+mn-lt"/>
              </a:rPr>
              <a:t>поставок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1AB0E9-9AEE-6740-8CEB-428EAFFC091D}"/>
              </a:ext>
            </a:extLst>
          </p:cNvPr>
          <p:cNvSpPr/>
          <p:nvPr/>
        </p:nvSpPr>
        <p:spPr>
          <a:xfrm>
            <a:off x="5689600" y="1997075"/>
            <a:ext cx="13954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dirty="0">
                <a:solidFill>
                  <a:srgbClr val="C00000"/>
                </a:solidFill>
                <a:latin typeface="+mn-lt"/>
              </a:rPr>
              <a:t>400</a:t>
            </a:r>
            <a:endParaRPr lang="ru-RU" sz="3600" dirty="0">
              <a:latin typeface="+mn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8E93EA-0F6A-F848-A53C-2E213E5BF133}"/>
              </a:ext>
            </a:extLst>
          </p:cNvPr>
          <p:cNvSpPr/>
          <p:nvPr/>
        </p:nvSpPr>
        <p:spPr>
          <a:xfrm>
            <a:off x="5292725" y="2509838"/>
            <a:ext cx="2189163" cy="48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altLang="ru-RU" b="1" dirty="0">
                <a:latin typeface="+mn-lt"/>
              </a:rPr>
              <a:t>Проектов</a:t>
            </a:r>
          </a:p>
          <a:p>
            <a:pPr algn="ctr">
              <a:lnSpc>
                <a:spcPct val="70000"/>
              </a:lnSpc>
              <a:defRPr/>
            </a:pPr>
            <a:r>
              <a:rPr lang="ru-RU" altLang="ru-RU" b="1" dirty="0">
                <a:latin typeface="+mn-lt"/>
              </a:rPr>
              <a:t>опубликовано</a:t>
            </a:r>
            <a:endParaRPr lang="ru-RU" b="1" dirty="0">
              <a:latin typeface="+mn-lt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FD14799-9A0D-5F49-866A-E37471F4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1060450"/>
            <a:ext cx="10715625" cy="665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93000"/>
              </a:lnSpc>
              <a:buSzPct val="100000"/>
              <a:defRPr/>
            </a:pPr>
            <a:r>
              <a:rPr lang="ru-RU" altLang="ru-RU" sz="2000" b="1" dirty="0">
                <a:solidFill>
                  <a:srgbClr val="008637"/>
                </a:solidFill>
                <a:latin typeface="+mn-lt"/>
                <a:cs typeface="+mn-cs"/>
              </a:rPr>
              <a:t>ЭЛИАС </a:t>
            </a:r>
            <a:r>
              <a:rPr lang="en-US" altLang="ru-RU" sz="2000" b="1" dirty="0">
                <a:solidFill>
                  <a:srgbClr val="008637"/>
                </a:solidFill>
                <a:latin typeface="+mn-lt"/>
                <a:cs typeface="+mn-cs"/>
              </a:rPr>
              <a:t>– </a:t>
            </a:r>
            <a:r>
              <a:rPr lang="ru-RU" altLang="ru-RU" sz="2000" b="1" dirty="0">
                <a:solidFill>
                  <a:srgbClr val="008637"/>
                </a:solidFill>
                <a:latin typeface="+mn-lt"/>
                <a:cs typeface="+mn-cs"/>
              </a:rPr>
              <a:t>разработчик ПО на платформе 1С </a:t>
            </a:r>
          </a:p>
          <a:p>
            <a:pPr>
              <a:lnSpc>
                <a:spcPct val="93000"/>
              </a:lnSpc>
              <a:buSzPct val="100000"/>
              <a:defRPr/>
            </a:pPr>
            <a:r>
              <a:rPr lang="ru-RU" altLang="ru-RU" sz="2000" b="1" dirty="0">
                <a:solidFill>
                  <a:srgbClr val="008637"/>
                </a:solidFill>
                <a:latin typeface="+mn-lt"/>
                <a:cs typeface="+mn-cs"/>
              </a:rPr>
              <a:t>для эффективного управления недвижимостью</a:t>
            </a:r>
          </a:p>
        </p:txBody>
      </p:sp>
      <p:pic>
        <p:nvPicPr>
          <p:cNvPr id="15377" name="Рисунок 18" descr="Изображение выглядит как текст, знак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A047492F-268F-D846-A466-8DBDC96F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592513"/>
            <a:ext cx="9112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>
            <a:extLst>
              <a:ext uri="{FF2B5EF4-FFF2-40B4-BE49-F238E27FC236}">
                <a16:creationId xmlns:a16="http://schemas.microsoft.com/office/drawing/2014/main" id="{2DE67FC3-AF90-4C41-BF99-1CBDA2192B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Наши клиенты</a:t>
            </a:r>
          </a:p>
        </p:txBody>
      </p:sp>
      <p:sp>
        <p:nvSpPr>
          <p:cNvPr id="16388" name="Rectangle 13">
            <a:extLst>
              <a:ext uri="{FF2B5EF4-FFF2-40B4-BE49-F238E27FC236}">
                <a16:creationId xmlns:a16="http://schemas.microsoft.com/office/drawing/2014/main" id="{0D070699-9647-4B4B-BB75-5EBB153E5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0E2A2173-D93C-D34E-A54B-53CC58648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6390" name="Rectangle 15">
            <a:extLst>
              <a:ext uri="{FF2B5EF4-FFF2-40B4-BE49-F238E27FC236}">
                <a16:creationId xmlns:a16="http://schemas.microsoft.com/office/drawing/2014/main" id="{03725DBC-C061-2641-8484-0907F7D9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CDAEFB2-E13C-5E49-8858-A1E323800908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pic>
        <p:nvPicPr>
          <p:cNvPr id="16391" name="Рисунок 19" descr="Изображение выглядит как зна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B254ABBC-6E6E-764A-AAAA-660A85975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1212850"/>
            <a:ext cx="66516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20">
            <a:extLst>
              <a:ext uri="{FF2B5EF4-FFF2-40B4-BE49-F238E27FC236}">
                <a16:creationId xmlns:a16="http://schemas.microsoft.com/office/drawing/2014/main" id="{D4E1BE83-42C2-1B40-9E96-AFCC3CA2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212850"/>
            <a:ext cx="6635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21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A623B5CB-63ED-E64C-AD89-2A847C42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05125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2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6A3EDEF-06D6-EB4C-891C-58B9074C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204913"/>
            <a:ext cx="649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23" descr="Изображение выглядит как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CF74FA20-B18E-4A49-ACDA-9FA9A669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9908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Группа 24">
            <a:extLst>
              <a:ext uri="{FF2B5EF4-FFF2-40B4-BE49-F238E27FC236}">
                <a16:creationId xmlns:a16="http://schemas.microsoft.com/office/drawing/2014/main" id="{8E638E70-C0DF-9748-9ABD-88E3F3294B2F}"/>
              </a:ext>
            </a:extLst>
          </p:cNvPr>
          <p:cNvGrpSpPr>
            <a:grpSpLocks/>
          </p:cNvGrpSpPr>
          <p:nvPr/>
        </p:nvGrpSpPr>
        <p:grpSpPr bwMode="auto">
          <a:xfrm>
            <a:off x="3576638" y="2919413"/>
            <a:ext cx="768350" cy="642937"/>
            <a:chOff x="4332353" y="3816729"/>
            <a:chExt cx="1696410" cy="1295530"/>
          </a:xfrm>
        </p:grpSpPr>
        <p:pic>
          <p:nvPicPr>
            <p:cNvPr id="16403" name="Рисунок 25">
              <a:extLst>
                <a:ext uri="{FF2B5EF4-FFF2-40B4-BE49-F238E27FC236}">
                  <a16:creationId xmlns:a16="http://schemas.microsoft.com/office/drawing/2014/main" id="{944E3A6F-1ACC-E247-AE94-95C53A714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558" y="3816729"/>
              <a:ext cx="792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Рисунок 26" descr="Изображение выглядит как знак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63E3D77-4C90-AB4E-B8D2-F24EDE1AA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353" y="4512170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Рисунок 27" descr="Изображение выглядит как знак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BAA4B60D-D5B4-754D-B8B7-12E105CE0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558" y="4680259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Рисунок 28" descr="Изображение выглядит как знак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DFABB39-A65A-3A4D-8479-031805383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6763" y="4581818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F5D8576-8DCC-144A-B540-56C2E5DA8F78}"/>
              </a:ext>
            </a:extLst>
          </p:cNvPr>
          <p:cNvSpPr txBox="1"/>
          <p:nvPr/>
        </p:nvSpPr>
        <p:spPr>
          <a:xfrm>
            <a:off x="366713" y="1943100"/>
            <a:ext cx="19399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Собственники </a:t>
            </a:r>
            <a:endParaRPr lang="en-US" altLang="ru-RU" b="1" dirty="0">
              <a:latin typeface="+mn-lt"/>
              <a:cs typeface="+mn-cs"/>
            </a:endParaRPr>
          </a:p>
          <a:p>
            <a:pPr algn="ctr" eaLnBrk="1" hangingPunct="1"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недвижимости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13A986-8EC3-A948-94E8-6064F1871C9F}"/>
              </a:ext>
            </a:extLst>
          </p:cNvPr>
          <p:cNvSpPr txBox="1"/>
          <p:nvPr/>
        </p:nvSpPr>
        <p:spPr>
          <a:xfrm>
            <a:off x="3062288" y="1943100"/>
            <a:ext cx="1797050" cy="676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ctr">
              <a:buSzPct val="100000"/>
              <a:defRPr sz="1600" b="1" spc="-1">
                <a:solidFill>
                  <a:srgbClr val="22228B"/>
                </a:solidFill>
                <a:latin typeface="Helvetica" pitchFamily="2" charset="0"/>
                <a:ea typeface="Arial Unicode MS"/>
              </a:defRPr>
            </a:lvl1pPr>
          </a:lstStyle>
          <a:p>
            <a:pPr>
              <a:defRPr/>
            </a:pPr>
            <a:r>
              <a:rPr lang="ru-RU" alt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Управляющие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C86B3B-308A-4440-8AD4-1C31042CECBA}"/>
              </a:ext>
            </a:extLst>
          </p:cNvPr>
          <p:cNvSpPr txBox="1"/>
          <p:nvPr/>
        </p:nvSpPr>
        <p:spPr>
          <a:xfrm>
            <a:off x="5508625" y="3594100"/>
            <a:ext cx="21034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Строительные и девелоперские компании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E684DD-E220-8C43-BF3B-C60B224DDD59}"/>
              </a:ext>
            </a:extLst>
          </p:cNvPr>
          <p:cNvSpPr txBox="1"/>
          <p:nvPr/>
        </p:nvSpPr>
        <p:spPr>
          <a:xfrm>
            <a:off x="5724525" y="1943100"/>
            <a:ext cx="16716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SzPct val="100000"/>
              <a:defRPr/>
            </a:pPr>
            <a:r>
              <a:rPr lang="ru-RU" altLang="ru-RU" b="1" spc="-1" dirty="0">
                <a:latin typeface="+mn-lt"/>
                <a:cs typeface="+mn-cs"/>
              </a:rPr>
              <a:t>Крупные </a:t>
            </a:r>
            <a:endParaRPr lang="en-US" altLang="ru-RU" b="1" spc="-1" dirty="0">
              <a:latin typeface="+mn-lt"/>
              <a:cs typeface="+mn-cs"/>
            </a:endParaRPr>
          </a:p>
          <a:p>
            <a:pPr algn="ctr">
              <a:buSzPct val="100000"/>
              <a:defRPr/>
            </a:pPr>
            <a:r>
              <a:rPr lang="ru-RU" altLang="ru-RU" b="1" spc="-1" dirty="0">
                <a:latin typeface="+mn-lt"/>
                <a:cs typeface="+mn-cs"/>
              </a:rPr>
              <a:t>корпорации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79D3F-4442-0841-9A3A-CA064FD7D45A}"/>
              </a:ext>
            </a:extLst>
          </p:cNvPr>
          <p:cNvSpPr txBox="1"/>
          <p:nvPr/>
        </p:nvSpPr>
        <p:spPr>
          <a:xfrm>
            <a:off x="3138488" y="3594100"/>
            <a:ext cx="164465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Компании с филиальной структурой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EE6C6-1AA3-0848-99A7-A523F6FA1D35}"/>
              </a:ext>
            </a:extLst>
          </p:cNvPr>
          <p:cNvSpPr txBox="1"/>
          <p:nvPr/>
        </p:nvSpPr>
        <p:spPr>
          <a:xfrm>
            <a:off x="654050" y="3594100"/>
            <a:ext cx="1365250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000" b="1" dirty="0">
                <a:latin typeface="+mn-lt"/>
                <a:ea typeface="+mj-ea"/>
                <a:cs typeface="Helvetica" panose="020B0604020202020204" pitchFamily="34" charset="0"/>
              </a:rPr>
              <a:t> </a:t>
            </a:r>
            <a:r>
              <a:rPr lang="ru-RU" altLang="ru-RU" b="1" dirty="0">
                <a:latin typeface="+mn-lt"/>
                <a:cs typeface="+mn-cs"/>
              </a:rPr>
              <a:t>Торговые сети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2">
            <a:extLst>
              <a:ext uri="{FF2B5EF4-FFF2-40B4-BE49-F238E27FC236}">
                <a16:creationId xmlns:a16="http://schemas.microsoft.com/office/drawing/2014/main" id="{936E4682-3937-6444-B5A3-6F8930DA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212850"/>
            <a:ext cx="1419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89BC7B1A-837E-A74E-90B3-ADCB49DD2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Управлять легко</a:t>
            </a:r>
          </a:p>
        </p:txBody>
      </p:sp>
      <p:sp>
        <p:nvSpPr>
          <p:cNvPr id="17413" name="Rectangle 13">
            <a:extLst>
              <a:ext uri="{FF2B5EF4-FFF2-40B4-BE49-F238E27FC236}">
                <a16:creationId xmlns:a16="http://schemas.microsoft.com/office/drawing/2014/main" id="{CF68A6C0-E814-F14B-B406-28B93C04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7414" name="Rectangle 14">
            <a:extLst>
              <a:ext uri="{FF2B5EF4-FFF2-40B4-BE49-F238E27FC236}">
                <a16:creationId xmlns:a16="http://schemas.microsoft.com/office/drawing/2014/main" id="{68815FD1-4205-5D42-B37E-3C319CB6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7415" name="Rectangle 15">
            <a:extLst>
              <a:ext uri="{FF2B5EF4-FFF2-40B4-BE49-F238E27FC236}">
                <a16:creationId xmlns:a16="http://schemas.microsoft.com/office/drawing/2014/main" id="{927E0A2D-7783-FC4B-9645-12BDDE0E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1F95F80-7442-A94C-A32E-C20534D07CBC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7C7611C5-8DB0-E24F-8684-420A7993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941763"/>
            <a:ext cx="1698625" cy="6080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50000"/>
              </a:spcBef>
              <a:buClrTx/>
              <a:buFontTx/>
              <a:buNone/>
            </a:pPr>
            <a:r>
              <a:rPr lang="ru-RU" altLang="ru-RU" sz="1800" b="1"/>
              <a:t>Земельные участки</a:t>
            </a:r>
          </a:p>
        </p:txBody>
      </p:sp>
      <p:pic>
        <p:nvPicPr>
          <p:cNvPr id="17417" name="Рисунок 37" descr="Изображение выглядит как знак, здание, улица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5927F4D3-3932-3F4E-88D5-7EEC3816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10011"/>
          <a:stretch>
            <a:fillRect/>
          </a:stretch>
        </p:blipFill>
        <p:spPr bwMode="auto">
          <a:xfrm>
            <a:off x="3198813" y="1212850"/>
            <a:ext cx="1419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38" descr="Изображение выглядит как трава, дорога, здание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AC33877B-6F8C-034A-A02B-F4532B72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12592" b="18710"/>
          <a:stretch>
            <a:fillRect/>
          </a:stretch>
        </p:blipFill>
        <p:spPr bwMode="auto">
          <a:xfrm>
            <a:off x="5745163" y="3076575"/>
            <a:ext cx="14192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39" descr="Изображение выглядит как потолок, внутренний,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575B1973-7115-EB4A-B0E2-BE33CD586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/>
          <a:stretch>
            <a:fillRect/>
          </a:stretch>
        </p:blipFill>
        <p:spPr bwMode="auto">
          <a:xfrm>
            <a:off x="754063" y="3076575"/>
            <a:ext cx="14192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40" descr="Изображение выглядит как склад, сцена, здание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id="{DB5A13EE-128C-6242-A8FF-059C349A4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7"/>
          <a:stretch>
            <a:fillRect/>
          </a:stretch>
        </p:blipFill>
        <p:spPr bwMode="auto">
          <a:xfrm>
            <a:off x="5745163" y="1212850"/>
            <a:ext cx="1419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B988E13-10AD-EA43-9903-DF7A14E58370}"/>
              </a:ext>
            </a:extLst>
          </p:cNvPr>
          <p:cNvSpPr/>
          <p:nvPr/>
        </p:nvSpPr>
        <p:spPr>
          <a:xfrm>
            <a:off x="401638" y="2268538"/>
            <a:ext cx="2124075" cy="349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Бизнес-центры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F898447-2BF1-3D44-B41E-71D2D1D5F1D8}"/>
              </a:ext>
            </a:extLst>
          </p:cNvPr>
          <p:cNvSpPr/>
          <p:nvPr/>
        </p:nvSpPr>
        <p:spPr>
          <a:xfrm>
            <a:off x="3059113" y="2268538"/>
            <a:ext cx="1698625" cy="606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Торговые центры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86D5A49-2073-8F4D-9035-6A03967FABC5}"/>
              </a:ext>
            </a:extLst>
          </p:cNvPr>
          <p:cNvSpPr/>
          <p:nvPr/>
        </p:nvSpPr>
        <p:spPr>
          <a:xfrm>
            <a:off x="5605463" y="2268538"/>
            <a:ext cx="1698625" cy="606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Складские комплексы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8C6C5E3-991A-CD47-A035-327D2E558174}"/>
              </a:ext>
            </a:extLst>
          </p:cNvPr>
          <p:cNvSpPr/>
          <p:nvPr/>
        </p:nvSpPr>
        <p:spPr>
          <a:xfrm>
            <a:off x="614363" y="3940175"/>
            <a:ext cx="1698625" cy="350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Помещения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4B94004-24A0-4E4A-BB12-1D754452DE92}"/>
              </a:ext>
            </a:extLst>
          </p:cNvPr>
          <p:cNvSpPr/>
          <p:nvPr/>
        </p:nvSpPr>
        <p:spPr>
          <a:xfrm>
            <a:off x="5508625" y="3941763"/>
            <a:ext cx="1892300" cy="3508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SzPct val="100000"/>
              <a:defRPr/>
            </a:pPr>
            <a:r>
              <a:rPr lang="ru-RU" altLang="ru-RU" b="1" dirty="0">
                <a:latin typeface="+mn-lt"/>
                <a:cs typeface="+mn-cs"/>
              </a:rPr>
              <a:t>Сооружения</a:t>
            </a:r>
          </a:p>
        </p:txBody>
      </p:sp>
      <p:pic>
        <p:nvPicPr>
          <p:cNvPr id="17426" name="Рисунок 46" descr="Изображение выглядит как трава, поле, гор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C33BBE9-329B-404C-94CC-5728450D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>
            <a:fillRect/>
          </a:stretch>
        </p:blipFill>
        <p:spPr bwMode="auto">
          <a:xfrm>
            <a:off x="3200400" y="3076575"/>
            <a:ext cx="141763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>
            <a:extLst>
              <a:ext uri="{FF2B5EF4-FFF2-40B4-BE49-F238E27FC236}">
                <a16:creationId xmlns:a16="http://schemas.microsoft.com/office/drawing/2014/main" id="{73F4B1C3-615F-C74A-9C13-8FD8DF157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Компоненты </a:t>
            </a:r>
            <a:r>
              <a:rPr lang="en-US" altLang="ru-RU" dirty="0"/>
              <a:t>BIM 6D</a:t>
            </a:r>
            <a:endParaRPr lang="ru-RU" altLang="ru-RU" dirty="0"/>
          </a:p>
        </p:txBody>
      </p:sp>
      <p:sp>
        <p:nvSpPr>
          <p:cNvPr id="18436" name="Rectangle 13">
            <a:extLst>
              <a:ext uri="{FF2B5EF4-FFF2-40B4-BE49-F238E27FC236}">
                <a16:creationId xmlns:a16="http://schemas.microsoft.com/office/drawing/2014/main" id="{02FB3A4E-A000-8D41-94A6-606CBA5AD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8437" name="Rectangle 14">
            <a:extLst>
              <a:ext uri="{FF2B5EF4-FFF2-40B4-BE49-F238E27FC236}">
                <a16:creationId xmlns:a16="http://schemas.microsoft.com/office/drawing/2014/main" id="{CEA4DFB9-CDF0-1B41-80C0-B2D92E590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44959581-A929-0E4E-BD51-519B8679A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371A36B-8EF3-3947-A0F1-B1316865EE72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grpSp>
        <p:nvGrpSpPr>
          <p:cNvPr id="18439" name="Группа 40">
            <a:extLst>
              <a:ext uri="{FF2B5EF4-FFF2-40B4-BE49-F238E27FC236}">
                <a16:creationId xmlns:a16="http://schemas.microsoft.com/office/drawing/2014/main" id="{C0F5C908-797A-9942-AE21-8140DBF17B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84888" y="1636440"/>
            <a:ext cx="1727200" cy="1728787"/>
            <a:chOff x="2415391" y="1415324"/>
            <a:chExt cx="1385643" cy="1385643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002EC1D-14EF-904D-BE23-D9C0131B1A03}"/>
                </a:ext>
              </a:extLst>
            </p:cNvPr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" name="Овал 8">
              <a:extLst>
                <a:ext uri="{FF2B5EF4-FFF2-40B4-BE49-F238E27FC236}">
                  <a16:creationId xmlns:a16="http://schemas.microsoft.com/office/drawing/2014/main" id="{DB29B004-3784-D145-98DD-F20056DEFC68}"/>
                </a:ext>
              </a:extLst>
            </p:cNvPr>
            <p:cNvSpPr/>
            <p:nvPr/>
          </p:nvSpPr>
          <p:spPr>
            <a:xfrm>
              <a:off x="2617888" y="1618908"/>
              <a:ext cx="980648" cy="978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/>
            </a:p>
          </p:txBody>
        </p:sp>
      </p:grpSp>
      <p:grpSp>
        <p:nvGrpSpPr>
          <p:cNvPr id="18440" name="Группа 18">
            <a:extLst>
              <a:ext uri="{FF2B5EF4-FFF2-40B4-BE49-F238E27FC236}">
                <a16:creationId xmlns:a16="http://schemas.microsoft.com/office/drawing/2014/main" id="{39BCDF70-86D6-7A44-BE25-7C28936C84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11451" y="1636440"/>
            <a:ext cx="1727200" cy="1728787"/>
            <a:chOff x="2415391" y="1415324"/>
            <a:chExt cx="1385643" cy="1385643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F156E0B-DD3F-7141-AB55-35AE430B98CA}"/>
                </a:ext>
              </a:extLst>
            </p:cNvPr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Овал 8">
              <a:extLst>
                <a:ext uri="{FF2B5EF4-FFF2-40B4-BE49-F238E27FC236}">
                  <a16:creationId xmlns:a16="http://schemas.microsoft.com/office/drawing/2014/main" id="{C9EEFEC5-C9DD-3443-8004-58FA75F8D4A4}"/>
                </a:ext>
              </a:extLst>
            </p:cNvPr>
            <p:cNvSpPr/>
            <p:nvPr/>
          </p:nvSpPr>
          <p:spPr>
            <a:xfrm>
              <a:off x="2617889" y="1618908"/>
              <a:ext cx="980648" cy="978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/>
            </a:p>
          </p:txBody>
        </p:sp>
      </p:grpSp>
      <p:grpSp>
        <p:nvGrpSpPr>
          <p:cNvPr id="18441" name="Группа 16">
            <a:extLst>
              <a:ext uri="{FF2B5EF4-FFF2-40B4-BE49-F238E27FC236}">
                <a16:creationId xmlns:a16="http://schemas.microsoft.com/office/drawing/2014/main" id="{92AABDC1-766E-B848-8D9D-D2F16BFAB1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4975" y="1636440"/>
            <a:ext cx="1728788" cy="1728787"/>
            <a:chOff x="1045" y="1415324"/>
            <a:chExt cx="1385643" cy="1385643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990CB3BC-2A8F-0744-8082-18B148D338C2}"/>
                </a:ext>
              </a:extLst>
            </p:cNvPr>
            <p:cNvSpPr/>
            <p:nvPr/>
          </p:nvSpPr>
          <p:spPr>
            <a:xfrm>
              <a:off x="1045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8" name="Овал 4">
              <a:extLst>
                <a:ext uri="{FF2B5EF4-FFF2-40B4-BE49-F238E27FC236}">
                  <a16:creationId xmlns:a16="http://schemas.microsoft.com/office/drawing/2014/main" id="{C5287D79-A6ED-6343-8718-1CC6425D41CF}"/>
                </a:ext>
              </a:extLst>
            </p:cNvPr>
            <p:cNvSpPr/>
            <p:nvPr/>
          </p:nvSpPr>
          <p:spPr>
            <a:xfrm>
              <a:off x="204629" y="1618908"/>
              <a:ext cx="978475" cy="978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/>
            </a:p>
          </p:txBody>
        </p:sp>
      </p:grpSp>
      <p:sp>
        <p:nvSpPr>
          <p:cNvPr id="29" name="Text Box 2">
            <a:extLst>
              <a:ext uri="{FF2B5EF4-FFF2-40B4-BE49-F238E27FC236}">
                <a16:creationId xmlns:a16="http://schemas.microsoft.com/office/drawing/2014/main" id="{148E6897-A347-6442-80F4-42F7B0F2F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339" y="3436938"/>
            <a:ext cx="5559425" cy="360362"/>
          </a:xfrm>
          <a:prstGeom prst="rect">
            <a:avLst/>
          </a:prstGeom>
          <a:noFill/>
          <a:ln>
            <a:noFill/>
          </a:ln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>
              <a:lnSpc>
                <a:spcPct val="79000"/>
              </a:lnSpc>
              <a:spcAft>
                <a:spcPct val="0"/>
              </a:spcAft>
              <a:buFont typeface="Times New Roman" pitchFamily="16" charset="0"/>
              <a:buNone/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1С:Аренда и управление недвижимостью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ECBE7831-DB43-3340-B565-F33FEE8B9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42" y="3508772"/>
            <a:ext cx="1312862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defTabSz="449263"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 defTabSz="449263">
              <a:spcBef>
                <a:spcPct val="35000"/>
              </a:spcBef>
              <a:buClr>
                <a:srgbClr val="008637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 defTabSz="449263">
              <a:spcBef>
                <a:spcPct val="35000"/>
              </a:spcBef>
              <a:buClr>
                <a:schemeClr val="bg2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 defTabSz="449263">
              <a:spcBef>
                <a:spcPct val="35000"/>
              </a:spcBef>
              <a:buClr>
                <a:schemeClr val="bg2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35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79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1600" b="1" dirty="0"/>
              <a:t>Renga</a:t>
            </a:r>
            <a:endParaRPr lang="ru-RU" altLang="ru-RU" sz="1600" b="1" dirty="0"/>
          </a:p>
        </p:txBody>
      </p:sp>
      <p:grpSp>
        <p:nvGrpSpPr>
          <p:cNvPr id="18444" name="Группа 17">
            <a:extLst>
              <a:ext uri="{FF2B5EF4-FFF2-40B4-BE49-F238E27FC236}">
                <a16:creationId xmlns:a16="http://schemas.microsoft.com/office/drawing/2014/main" id="{9415B9F7-2C8D-404C-B814-083AF6DB71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11413" y="2195240"/>
            <a:ext cx="582612" cy="582612"/>
            <a:chOff x="1499203" y="1706309"/>
            <a:chExt cx="803673" cy="803673"/>
          </a:xfrm>
        </p:grpSpPr>
        <p:sp>
          <p:nvSpPr>
            <p:cNvPr id="32" name="Плюс 31">
              <a:extLst>
                <a:ext uri="{FF2B5EF4-FFF2-40B4-BE49-F238E27FC236}">
                  <a16:creationId xmlns:a16="http://schemas.microsoft.com/office/drawing/2014/main" id="{E5F9136A-6D48-9146-B86C-C1EBA0133CC2}"/>
                </a:ext>
              </a:extLst>
            </p:cNvPr>
            <p:cNvSpPr/>
            <p:nvPr/>
          </p:nvSpPr>
          <p:spPr>
            <a:xfrm>
              <a:off x="1499203" y="1706309"/>
              <a:ext cx="803673" cy="803673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Плюс 6">
              <a:extLst>
                <a:ext uri="{FF2B5EF4-FFF2-40B4-BE49-F238E27FC236}">
                  <a16:creationId xmlns:a16="http://schemas.microsoft.com/office/drawing/2014/main" id="{DF58F077-074D-0D48-9ED5-10C085B10EE6}"/>
                </a:ext>
              </a:extLst>
            </p:cNvPr>
            <p:cNvSpPr/>
            <p:nvPr/>
          </p:nvSpPr>
          <p:spPr>
            <a:xfrm>
              <a:off x="1606505" y="2012888"/>
              <a:ext cx="589069" cy="190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1400"/>
            </a:p>
          </p:txBody>
        </p:sp>
      </p:grpSp>
      <p:grpSp>
        <p:nvGrpSpPr>
          <p:cNvPr id="18445" name="Группа 19">
            <a:extLst>
              <a:ext uri="{FF2B5EF4-FFF2-40B4-BE49-F238E27FC236}">
                <a16:creationId xmlns:a16="http://schemas.microsoft.com/office/drawing/2014/main" id="{A39FAC36-BC8F-F649-A43B-FCA51E0BD6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92725" y="2195240"/>
            <a:ext cx="436563" cy="582612"/>
            <a:chOff x="3913549" y="1706309"/>
            <a:chExt cx="803673" cy="803673"/>
          </a:xfrm>
        </p:grpSpPr>
        <p:sp>
          <p:nvSpPr>
            <p:cNvPr id="35" name="Равно 34">
              <a:extLst>
                <a:ext uri="{FF2B5EF4-FFF2-40B4-BE49-F238E27FC236}">
                  <a16:creationId xmlns:a16="http://schemas.microsoft.com/office/drawing/2014/main" id="{6101FC69-427E-9444-99BC-89A75A721CD9}"/>
                </a:ext>
              </a:extLst>
            </p:cNvPr>
            <p:cNvSpPr/>
            <p:nvPr/>
          </p:nvSpPr>
          <p:spPr>
            <a:xfrm>
              <a:off x="3913549" y="1706309"/>
              <a:ext cx="803673" cy="803673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Равно 10">
              <a:extLst>
                <a:ext uri="{FF2B5EF4-FFF2-40B4-BE49-F238E27FC236}">
                  <a16:creationId xmlns:a16="http://schemas.microsoft.com/office/drawing/2014/main" id="{4AD31888-E6E2-6F45-8FDA-A5DC58A3EF72}"/>
                </a:ext>
              </a:extLst>
            </p:cNvPr>
            <p:cNvSpPr/>
            <p:nvPr/>
          </p:nvSpPr>
          <p:spPr>
            <a:xfrm>
              <a:off x="4018757" y="1870547"/>
              <a:ext cx="593257" cy="475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3500"/>
            </a:p>
          </p:txBody>
        </p:sp>
      </p:grpSp>
      <p:sp>
        <p:nvSpPr>
          <p:cNvPr id="49" name="Text Box 2">
            <a:extLst>
              <a:ext uri="{FF2B5EF4-FFF2-40B4-BE49-F238E27FC236}">
                <a16:creationId xmlns:a16="http://schemas.microsoft.com/office/drawing/2014/main" id="{2C231F37-24B7-8745-8211-3BD90B68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00" y="3471863"/>
            <a:ext cx="1343025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defTabSz="449263"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 defTabSz="449263">
              <a:spcBef>
                <a:spcPct val="35000"/>
              </a:spcBef>
              <a:buClr>
                <a:srgbClr val="008637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 defTabSz="449263">
              <a:spcBef>
                <a:spcPct val="35000"/>
              </a:spcBef>
              <a:buClr>
                <a:schemeClr val="bg2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 defTabSz="449263">
              <a:spcBef>
                <a:spcPct val="35000"/>
              </a:spcBef>
              <a:buClr>
                <a:schemeClr val="bg2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35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79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1600" b="1"/>
              <a:t>BIM 6D</a:t>
            </a:r>
            <a:endParaRPr lang="ru-RU" altLang="ru-RU" sz="1600" b="1"/>
          </a:p>
        </p:txBody>
      </p:sp>
      <p:pic>
        <p:nvPicPr>
          <p:cNvPr id="18447" name="Рисунок 15">
            <a:extLst>
              <a:ext uri="{FF2B5EF4-FFF2-40B4-BE49-F238E27FC236}">
                <a16:creationId xmlns:a16="http://schemas.microsoft.com/office/drawing/2014/main" id="{EB988FFA-FE04-B842-8AA7-5541E853C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999977"/>
            <a:ext cx="10017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">
            <a:extLst>
              <a:ext uri="{FF2B5EF4-FFF2-40B4-BE49-F238E27FC236}">
                <a16:creationId xmlns:a16="http://schemas.microsoft.com/office/drawing/2014/main" id="{BA5F9DF2-43FD-E741-AD7B-7FDC2E47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70" y="3724672"/>
            <a:ext cx="6532562" cy="358775"/>
          </a:xfrm>
          <a:prstGeom prst="rect">
            <a:avLst/>
          </a:prstGeom>
          <a:noFill/>
          <a:ln>
            <a:noFill/>
          </a:ln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>
              <a:lnSpc>
                <a:spcPct val="79000"/>
              </a:lnSpc>
              <a:spcAft>
                <a:spcPct val="0"/>
              </a:spcAft>
              <a:buFont typeface="Times New Roman" pitchFamily="18" charset="0"/>
              <a:buNone/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1С:Управление недвижимостью и арендой КОРП</a:t>
            </a:r>
          </a:p>
        </p:txBody>
      </p:sp>
      <p:pic>
        <p:nvPicPr>
          <p:cNvPr id="18449" name="Рисунок 6">
            <a:extLst>
              <a:ext uri="{FF2B5EF4-FFF2-40B4-BE49-F238E27FC236}">
                <a16:creationId xmlns:a16="http://schemas.microsoft.com/office/drawing/2014/main" id="{9408FA78-4EB7-1744-AABE-1476C2AAA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1" y="2055540"/>
            <a:ext cx="889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Рисунок 52">
            <a:extLst>
              <a:ext uri="{FF2B5EF4-FFF2-40B4-BE49-F238E27FC236}">
                <a16:creationId xmlns:a16="http://schemas.microsoft.com/office/drawing/2014/main" id="{2E778ADB-E37B-8543-B4AC-24A5360E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879327"/>
            <a:ext cx="12446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2">
            <a:extLst>
              <a:ext uri="{FF2B5EF4-FFF2-40B4-BE49-F238E27FC236}">
                <a16:creationId xmlns:a16="http://schemas.microsoft.com/office/drawing/2014/main" id="{42857FD6-F79B-0843-BA32-8AEDDC0D6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012704"/>
            <a:ext cx="6838950" cy="360363"/>
          </a:xfrm>
          <a:prstGeom prst="rect">
            <a:avLst/>
          </a:prstGeom>
          <a:noFill/>
          <a:ln>
            <a:noFill/>
          </a:ln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>
              <a:lnSpc>
                <a:spcPct val="79000"/>
              </a:lnSpc>
              <a:spcAft>
                <a:spcPct val="0"/>
              </a:spcAft>
              <a:buFont typeface="Times New Roman" pitchFamily="18" charset="0"/>
              <a:buNone/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1С:Риэлтор. Управление продажами недвижимости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124F78B9-D381-6645-AE67-8E763DF2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0" y="1422000"/>
            <a:ext cx="640636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" name="Заголовок 1">
            <a:extLst>
              <a:ext uri="{FF2B5EF4-FFF2-40B4-BE49-F238E27FC236}">
                <a16:creationId xmlns:a16="http://schemas.microsoft.com/office/drawing/2014/main" id="{F9C4C559-A748-054E-8241-217BFF3C3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6115"/>
            <a:ext cx="7200900" cy="677108"/>
          </a:xfrm>
        </p:spPr>
        <p:txBody>
          <a:bodyPr/>
          <a:lstStyle/>
          <a:p>
            <a:r>
              <a:rPr lang="ru-RU" altLang="ru-RU" sz="2200" dirty="0"/>
              <a:t>Отраслевые решения для управления </a:t>
            </a:r>
            <a:br>
              <a:rPr lang="ru-RU" altLang="ru-RU" sz="2200" dirty="0"/>
            </a:br>
            <a:r>
              <a:rPr lang="ru-RU" altLang="ru-RU" sz="2200" dirty="0"/>
              <a:t>недвижимостью и арендой</a:t>
            </a:r>
          </a:p>
        </p:txBody>
      </p:sp>
      <p:sp>
        <p:nvSpPr>
          <p:cNvPr id="19460" name="Rectangle 13">
            <a:extLst>
              <a:ext uri="{FF2B5EF4-FFF2-40B4-BE49-F238E27FC236}">
                <a16:creationId xmlns:a16="http://schemas.microsoft.com/office/drawing/2014/main" id="{2B21B719-B33D-2E47-BC6C-2E3BC81A1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9461" name="Rectangle 14">
            <a:extLst>
              <a:ext uri="{FF2B5EF4-FFF2-40B4-BE49-F238E27FC236}">
                <a16:creationId xmlns:a16="http://schemas.microsoft.com/office/drawing/2014/main" id="{E39C0CE2-D5EF-7F4C-8077-CFBDE4036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9462" name="Rectangle 15">
            <a:extLst>
              <a:ext uri="{FF2B5EF4-FFF2-40B4-BE49-F238E27FC236}">
                <a16:creationId xmlns:a16="http://schemas.microsoft.com/office/drawing/2014/main" id="{D5BB65F9-1E5B-FF44-A529-B12ED43E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1C2D296-88EC-1343-8491-BA699620F838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AB7335E-5D24-E247-B20A-37B54E28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443464"/>
            <a:ext cx="80648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80000"/>
              </a:spcBef>
              <a:buClr>
                <a:srgbClr val="553B11"/>
              </a:buClr>
              <a:buBlip>
                <a:blip r:embed="rId3"/>
              </a:buBlip>
              <a:defRPr sz="2400">
                <a:solidFill>
                  <a:srgbClr val="CC3300"/>
                </a:solidFill>
                <a:latin typeface="Trebuchet MS" panose="020B0603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38F5D"/>
              </a:buClr>
              <a:buFont typeface="Wingdings" panose="05000000000000000000" pitchFamily="2" charset="2"/>
              <a:buBlip>
                <a:blip r:embed="rId4"/>
              </a:buBlip>
              <a:defRPr sz="2000" b="1">
                <a:solidFill>
                  <a:srgbClr val="CCCC00"/>
                </a:solidFill>
                <a:latin typeface="Trebuchet MS" panose="020B0603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5"/>
              </a:buBlip>
              <a:defRPr sz="2400" b="1" i="1">
                <a:solidFill>
                  <a:srgbClr val="937E49"/>
                </a:solidFill>
                <a:latin typeface="Trebuchet MS" panose="020B0603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 dirty="0">
                <a:solidFill>
                  <a:srgbClr val="008637"/>
                </a:solidFill>
                <a:latin typeface="+mn-lt"/>
                <a:cs typeface="+mn-cs"/>
              </a:rPr>
              <a:t>"1С:Аренда и управление недвижимостью"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+mn-lt"/>
                <a:cs typeface="+mn-cs"/>
              </a:rPr>
              <a:t>обеспечивает решение задач управленческого, бухгалтерского и налогового учета для процессов по ведению реестра объектов недвижимости, управлению арендой и эксплуатацией недвижимости.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FB995A3-B158-594D-8E43-A43A489E3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151510"/>
            <a:ext cx="80648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80000"/>
              </a:spcBef>
              <a:buClr>
                <a:srgbClr val="553B11"/>
              </a:buClr>
              <a:buBlip>
                <a:blip r:embed="rId3"/>
              </a:buBlip>
              <a:defRPr sz="2400">
                <a:solidFill>
                  <a:srgbClr val="CC3300"/>
                </a:solidFill>
                <a:latin typeface="Trebuchet MS" panose="020B0603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38F5D"/>
              </a:buClr>
              <a:buFont typeface="Wingdings" panose="05000000000000000000" pitchFamily="2" charset="2"/>
              <a:buBlip>
                <a:blip r:embed="rId4"/>
              </a:buBlip>
              <a:defRPr sz="2000" b="1">
                <a:solidFill>
                  <a:srgbClr val="CCCC00"/>
                </a:solidFill>
                <a:latin typeface="Trebuchet MS" panose="020B0603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5"/>
              </a:buBlip>
              <a:defRPr sz="2400" b="1" i="1">
                <a:solidFill>
                  <a:srgbClr val="937E49"/>
                </a:solidFill>
                <a:latin typeface="Trebuchet MS" panose="020B0603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 dirty="0">
                <a:solidFill>
                  <a:srgbClr val="008637"/>
                </a:solidFill>
                <a:latin typeface="+mn-lt"/>
                <a:cs typeface="+mn-cs"/>
              </a:rPr>
              <a:t>"1С:Управление недвижимостью и арендой КОРП" 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+mn-lt"/>
                <a:cs typeface="+mn-cs"/>
              </a:rPr>
              <a:t>расширяет возможности "1С:Аренда и управление недвижимостью"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+mn-lt"/>
                <a:cs typeface="+mn-cs"/>
              </a:rPr>
              <a:t>и предназначено для комплексной автоматизации процессов, связанных с управлением недвижимостью.</a:t>
            </a:r>
          </a:p>
        </p:txBody>
      </p:sp>
      <p:pic>
        <p:nvPicPr>
          <p:cNvPr id="23" name="Рисунок 4">
            <a:extLst>
              <a:ext uri="{FF2B5EF4-FFF2-40B4-BE49-F238E27FC236}">
                <a16:creationId xmlns:a16="http://schemas.microsoft.com/office/drawing/2014/main" id="{9AB43FC0-A9C1-144D-9F9A-26AE8154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6" y="3151510"/>
            <a:ext cx="659443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>
            <a:extLst>
              <a:ext uri="{FF2B5EF4-FFF2-40B4-BE49-F238E27FC236}">
                <a16:creationId xmlns:a16="http://schemas.microsoft.com/office/drawing/2014/main" id="{F9C4C559-A748-054E-8241-217BFF3C3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7200"/>
            <a:ext cx="7200900" cy="677108"/>
          </a:xfrm>
        </p:spPr>
        <p:txBody>
          <a:bodyPr/>
          <a:lstStyle/>
          <a:p>
            <a:r>
              <a:rPr lang="ru-RU" altLang="ru-RU" sz="2200" dirty="0"/>
              <a:t>Отраслевые решения для управления </a:t>
            </a:r>
            <a:br>
              <a:rPr lang="ru-RU" altLang="ru-RU" sz="2200" dirty="0"/>
            </a:br>
            <a:r>
              <a:rPr lang="ru-RU" altLang="ru-RU" sz="2200" dirty="0"/>
              <a:t>недвижимостью и арендой</a:t>
            </a:r>
          </a:p>
        </p:txBody>
      </p:sp>
      <p:sp>
        <p:nvSpPr>
          <p:cNvPr id="19460" name="Rectangle 13">
            <a:extLst>
              <a:ext uri="{FF2B5EF4-FFF2-40B4-BE49-F238E27FC236}">
                <a16:creationId xmlns:a16="http://schemas.microsoft.com/office/drawing/2014/main" id="{2B21B719-B33D-2E47-BC6C-2E3BC81A1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19461" name="Rectangle 14">
            <a:extLst>
              <a:ext uri="{FF2B5EF4-FFF2-40B4-BE49-F238E27FC236}">
                <a16:creationId xmlns:a16="http://schemas.microsoft.com/office/drawing/2014/main" id="{E39C0CE2-D5EF-7F4C-8077-CFBDE4036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19462" name="Rectangle 15">
            <a:extLst>
              <a:ext uri="{FF2B5EF4-FFF2-40B4-BE49-F238E27FC236}">
                <a16:creationId xmlns:a16="http://schemas.microsoft.com/office/drawing/2014/main" id="{D5BB65F9-1E5B-FF44-A529-B12ED43E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1C2D296-88EC-1343-8491-BA699620F838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graphicFrame>
        <p:nvGraphicFramePr>
          <p:cNvPr id="36" name="Table 2">
            <a:extLst>
              <a:ext uri="{FF2B5EF4-FFF2-40B4-BE49-F238E27FC236}">
                <a16:creationId xmlns:a16="http://schemas.microsoft.com/office/drawing/2014/main" id="{5A43AE35-39ED-C64D-B4C4-C73297F13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291107"/>
              </p:ext>
            </p:extLst>
          </p:nvPr>
        </p:nvGraphicFramePr>
        <p:xfrm>
          <a:off x="219075" y="1177925"/>
          <a:ext cx="7232650" cy="3338952"/>
        </p:xfrm>
        <a:graphic>
          <a:graphicData uri="http://schemas.openxmlformats.org/drawingml/2006/table">
            <a:tbl>
              <a:tblPr/>
              <a:tblGrid>
                <a:gridCol w="327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310">
                <a:tc>
                  <a:txBody>
                    <a:bodyPr/>
                    <a:lstStyle/>
                    <a:p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Подсистемы управления</a:t>
                      </a:r>
                    </a:p>
                    <a:p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(все поддерживают 3</a:t>
                      </a:r>
                      <a:r>
                        <a:rPr lang="en-US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D)</a:t>
                      </a:r>
                      <a:endParaRPr lang="ru-RU" sz="1600" b="1" kern="1200" dirty="0">
                        <a:solidFill>
                          <a:srgbClr val="0086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1С:Аренда и управление недвижимостью</a:t>
                      </a: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600" b="1" kern="1200" dirty="0">
                        <a:solidFill>
                          <a:srgbClr val="0086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1С:Управление недвижимостью и арендой КОРП</a:t>
                      </a:r>
                      <a:r>
                        <a:rPr lang="ru-RU" altLang="ru-RU" sz="1600" b="1" kern="1200" dirty="0">
                          <a:solidFill>
                            <a:srgbClr val="008637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600" b="1" kern="1200" dirty="0">
                        <a:solidFill>
                          <a:srgbClr val="0086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4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Реестром объектов недвижимости 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4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Договорами и взаиморасчетами по доходной аренде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4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Расходной арендой (со стороны арендатора)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4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Эксплуатацией объектов </a:t>
                      </a:r>
                      <a:r>
                        <a:rPr lang="en-US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недвижимости 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Размещением рабочих мест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Крест 36">
            <a:extLst>
              <a:ext uri="{FF2B5EF4-FFF2-40B4-BE49-F238E27FC236}">
                <a16:creationId xmlns:a16="http://schemas.microsoft.com/office/drawing/2014/main" id="{FFBA5AC5-CA56-8241-AB5C-6D3609A1BF8D}"/>
              </a:ext>
            </a:extLst>
          </p:cNvPr>
          <p:cNvSpPr>
            <a:spLocks noChangeAspect="1"/>
          </p:cNvSpPr>
          <p:nvPr/>
        </p:nvSpPr>
        <p:spPr>
          <a:xfrm>
            <a:off x="4427538" y="2068513"/>
            <a:ext cx="288925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Крест 37">
            <a:extLst>
              <a:ext uri="{FF2B5EF4-FFF2-40B4-BE49-F238E27FC236}">
                <a16:creationId xmlns:a16="http://schemas.microsoft.com/office/drawing/2014/main" id="{0C19D8DA-E8C7-A14F-B848-FD43D81C60EA}"/>
              </a:ext>
            </a:extLst>
          </p:cNvPr>
          <p:cNvSpPr>
            <a:spLocks noChangeAspect="1"/>
          </p:cNvSpPr>
          <p:nvPr/>
        </p:nvSpPr>
        <p:spPr>
          <a:xfrm>
            <a:off x="6300788" y="4186238"/>
            <a:ext cx="287337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Крест 38">
            <a:extLst>
              <a:ext uri="{FF2B5EF4-FFF2-40B4-BE49-F238E27FC236}">
                <a16:creationId xmlns:a16="http://schemas.microsoft.com/office/drawing/2014/main" id="{AD067CE8-E54D-774B-A628-F9391543F5F8}"/>
              </a:ext>
            </a:extLst>
          </p:cNvPr>
          <p:cNvSpPr>
            <a:spLocks noChangeAspect="1"/>
          </p:cNvSpPr>
          <p:nvPr/>
        </p:nvSpPr>
        <p:spPr>
          <a:xfrm>
            <a:off x="6300788" y="3711575"/>
            <a:ext cx="287337" cy="287338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Крест 39">
            <a:extLst>
              <a:ext uri="{FF2B5EF4-FFF2-40B4-BE49-F238E27FC236}">
                <a16:creationId xmlns:a16="http://schemas.microsoft.com/office/drawing/2014/main" id="{53DB598E-82E9-8A41-9EC4-9D3DDF0B719A}"/>
              </a:ext>
            </a:extLst>
          </p:cNvPr>
          <p:cNvSpPr>
            <a:spLocks noChangeAspect="1"/>
          </p:cNvSpPr>
          <p:nvPr/>
        </p:nvSpPr>
        <p:spPr>
          <a:xfrm>
            <a:off x="6300788" y="2068513"/>
            <a:ext cx="287337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Крест 40">
            <a:extLst>
              <a:ext uri="{FF2B5EF4-FFF2-40B4-BE49-F238E27FC236}">
                <a16:creationId xmlns:a16="http://schemas.microsoft.com/office/drawing/2014/main" id="{E91EA8D3-13A6-9043-A4F4-9E88EDA6ACCE}"/>
              </a:ext>
            </a:extLst>
          </p:cNvPr>
          <p:cNvSpPr>
            <a:spLocks noChangeAspect="1"/>
          </p:cNvSpPr>
          <p:nvPr/>
        </p:nvSpPr>
        <p:spPr>
          <a:xfrm>
            <a:off x="6300788" y="2614613"/>
            <a:ext cx="287337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Крест 41">
            <a:extLst>
              <a:ext uri="{FF2B5EF4-FFF2-40B4-BE49-F238E27FC236}">
                <a16:creationId xmlns:a16="http://schemas.microsoft.com/office/drawing/2014/main" id="{1772D6B9-0691-5B44-9F73-AFE155D44D84}"/>
              </a:ext>
            </a:extLst>
          </p:cNvPr>
          <p:cNvSpPr>
            <a:spLocks noChangeAspect="1"/>
          </p:cNvSpPr>
          <p:nvPr/>
        </p:nvSpPr>
        <p:spPr>
          <a:xfrm>
            <a:off x="6300788" y="3194050"/>
            <a:ext cx="287337" cy="287338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Крест 42">
            <a:extLst>
              <a:ext uri="{FF2B5EF4-FFF2-40B4-BE49-F238E27FC236}">
                <a16:creationId xmlns:a16="http://schemas.microsoft.com/office/drawing/2014/main" id="{02FCB297-6163-4B44-9543-897E454C3A5A}"/>
              </a:ext>
            </a:extLst>
          </p:cNvPr>
          <p:cNvSpPr>
            <a:spLocks noChangeAspect="1"/>
          </p:cNvSpPr>
          <p:nvPr/>
        </p:nvSpPr>
        <p:spPr>
          <a:xfrm>
            <a:off x="4432300" y="2614613"/>
            <a:ext cx="288925" cy="287337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Крест 43">
            <a:extLst>
              <a:ext uri="{FF2B5EF4-FFF2-40B4-BE49-F238E27FC236}">
                <a16:creationId xmlns:a16="http://schemas.microsoft.com/office/drawing/2014/main" id="{0D994699-50C8-044D-911E-F55BC53F6F49}"/>
              </a:ext>
            </a:extLst>
          </p:cNvPr>
          <p:cNvSpPr>
            <a:spLocks noChangeAspect="1"/>
          </p:cNvSpPr>
          <p:nvPr/>
        </p:nvSpPr>
        <p:spPr>
          <a:xfrm>
            <a:off x="4427538" y="3711575"/>
            <a:ext cx="288925" cy="287338"/>
          </a:xfrm>
          <a:prstGeom prst="plus">
            <a:avLst>
              <a:gd name="adj" fmla="val 32459"/>
            </a:avLst>
          </a:prstGeom>
          <a:solidFill>
            <a:srgbClr val="27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9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>
            <a:extLst>
              <a:ext uri="{FF2B5EF4-FFF2-40B4-BE49-F238E27FC236}">
                <a16:creationId xmlns:a16="http://schemas.microsoft.com/office/drawing/2014/main" id="{2C031B44-67D7-5942-B186-0CB2D162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7200"/>
            <a:ext cx="5683250" cy="708025"/>
          </a:xfrm>
        </p:spPr>
        <p:txBody>
          <a:bodyPr/>
          <a:lstStyle/>
          <a:p>
            <a:r>
              <a:rPr lang="ru-RU" altLang="ru-RU" sz="2300" dirty="0"/>
              <a:t>Варианты применения подсистемы</a:t>
            </a:r>
            <a:br>
              <a:rPr lang="ru-RU" altLang="ru-RU" sz="2300" dirty="0"/>
            </a:br>
            <a:r>
              <a:rPr lang="ru-RU" altLang="ru-RU" sz="2300" dirty="0"/>
              <a:t>3</a:t>
            </a:r>
            <a:r>
              <a:rPr lang="en-US" altLang="ru-RU" sz="2300" dirty="0"/>
              <a:t>D</a:t>
            </a:r>
            <a:r>
              <a:rPr lang="ru-RU" altLang="ru-RU" sz="2300" dirty="0"/>
              <a:t>-визуализации</a:t>
            </a:r>
          </a:p>
        </p:txBody>
      </p:sp>
      <p:sp>
        <p:nvSpPr>
          <p:cNvPr id="20484" name="Rectangle 13">
            <a:extLst>
              <a:ext uri="{FF2B5EF4-FFF2-40B4-BE49-F238E27FC236}">
                <a16:creationId xmlns:a16="http://schemas.microsoft.com/office/drawing/2014/main" id="{E0253894-7FCA-8540-83F7-FBA4AAFF9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0485" name="Rectangle 14">
            <a:extLst>
              <a:ext uri="{FF2B5EF4-FFF2-40B4-BE49-F238E27FC236}">
                <a16:creationId xmlns:a16="http://schemas.microsoft.com/office/drawing/2014/main" id="{E9F7A739-A729-3A4A-A22A-41719631D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008637"/>
                </a:solidFill>
              </a:rPr>
              <a:t>XX</a:t>
            </a:r>
            <a:r>
              <a:rPr lang="en-US" altLang="ru-RU" sz="800" b="1">
                <a:solidFill>
                  <a:srgbClr val="008637"/>
                </a:solidFill>
              </a:rPr>
              <a:t>I</a:t>
            </a:r>
            <a:r>
              <a:rPr lang="ru-RU" altLang="ru-RU" sz="800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008637"/>
                </a:solidFill>
              </a:rPr>
            </a:br>
            <a:r>
              <a:rPr lang="ru-RU" altLang="ru-RU" sz="9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0486" name="Rectangle 15">
            <a:extLst>
              <a:ext uri="{FF2B5EF4-FFF2-40B4-BE49-F238E27FC236}">
                <a16:creationId xmlns:a16="http://schemas.microsoft.com/office/drawing/2014/main" id="{377DC313-93B7-EB45-B1EE-533C3FBC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9839022-7581-104B-AA15-1E59DC4A2378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42C026B-C1AE-AF47-B851-6EF3AE701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77925"/>
            <a:ext cx="11530013" cy="3411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Вывод трехмерных моделей этажей с аналитикой по использованию помещений</a:t>
            </a:r>
            <a:endParaRPr lang="en-US" dirty="0">
              <a:latin typeface="+mn-lt"/>
              <a:cs typeface="+mn-cs"/>
            </a:endParaRP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Выделение помещений разным цветом в зависимости от статуса </a:t>
            </a: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Вывод произвольной текстовой информации по помещениям</a:t>
            </a: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Оперативный поиск помещений и анализ его конфигурации</a:t>
            </a: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Контекстный переход от помещения на 3</a:t>
            </a:r>
            <a:r>
              <a:rPr lang="en" dirty="0">
                <a:latin typeface="+mn-lt"/>
                <a:cs typeface="+mn-cs"/>
              </a:rPr>
              <a:t>D-</a:t>
            </a:r>
            <a:r>
              <a:rPr lang="ru-RU" dirty="0">
                <a:latin typeface="+mn-lt"/>
                <a:cs typeface="+mn-cs"/>
              </a:rPr>
              <a:t>модели к карточке объекта</a:t>
            </a: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Подготовка изображений для вставки в договор аренды </a:t>
            </a:r>
          </a:p>
          <a:p>
            <a:pPr marL="36648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275632"/>
              </a:buClr>
              <a:buSzPct val="70000"/>
              <a:buFont typeface="Wingdings" pitchFamily="2" charset="2"/>
              <a:buChar char="q"/>
              <a:defRPr/>
            </a:pPr>
            <a:r>
              <a:rPr lang="ru-RU" dirty="0">
                <a:latin typeface="+mn-lt"/>
                <a:cs typeface="+mn-cs"/>
              </a:rPr>
              <a:t>Публикация 3</a:t>
            </a:r>
            <a:r>
              <a:rPr lang="en-US" dirty="0">
                <a:latin typeface="+mn-lt"/>
                <a:cs typeface="+mn-cs"/>
              </a:rPr>
              <a:t>D</a:t>
            </a:r>
            <a:r>
              <a:rPr lang="ru-RU" dirty="0">
                <a:latin typeface="+mn-lt"/>
                <a:cs typeface="+mn-cs"/>
              </a:rPr>
              <a:t>-модели на сайте компании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>
            <a:extLst>
              <a:ext uri="{FF2B5EF4-FFF2-40B4-BE49-F238E27FC236}">
                <a16:creationId xmlns:a16="http://schemas.microsoft.com/office/drawing/2014/main" id="{47887808-04EE-D349-BE98-33E86E4F6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87200"/>
            <a:ext cx="5903913" cy="676275"/>
          </a:xfrm>
        </p:spPr>
        <p:txBody>
          <a:bodyPr/>
          <a:lstStyle/>
          <a:p>
            <a:r>
              <a:rPr lang="ru-RU" altLang="ru-RU" sz="2200" dirty="0"/>
              <a:t>Отраслевые решения для управления продажами недвижимости</a:t>
            </a: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3615C4A5-4504-3E47-8524-1A661A34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2338"/>
            <a:ext cx="1728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1509" name="Rectangle 14">
            <a:extLst>
              <a:ext uri="{FF2B5EF4-FFF2-40B4-BE49-F238E27FC236}">
                <a16:creationId xmlns:a16="http://schemas.microsoft.com/office/drawing/2014/main" id="{62FA6DD0-CE88-264C-B424-A02506A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60900"/>
            <a:ext cx="66246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 dirty="0">
                <a:solidFill>
                  <a:srgbClr val="008637"/>
                </a:solidFill>
              </a:rPr>
              <a:t>XX</a:t>
            </a:r>
            <a:r>
              <a:rPr lang="en-US" altLang="ru-RU" sz="800" b="1" dirty="0">
                <a:solidFill>
                  <a:srgbClr val="008637"/>
                </a:solidFill>
              </a:rPr>
              <a:t>I</a:t>
            </a:r>
            <a:r>
              <a:rPr lang="ru-RU" altLang="ru-RU" sz="800" b="1" dirty="0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800" b="1" dirty="0">
                <a:solidFill>
                  <a:srgbClr val="008637"/>
                </a:solidFill>
              </a:rPr>
            </a:br>
            <a:r>
              <a:rPr lang="ru-RU" altLang="ru-RU" sz="900" b="1" dirty="0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800" b="1" dirty="0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1510" name="Rectangle 15">
            <a:extLst>
              <a:ext uri="{FF2B5EF4-FFF2-40B4-BE49-F238E27FC236}">
                <a16:creationId xmlns:a16="http://schemas.microsoft.com/office/drawing/2014/main" id="{7DAA4933-D826-5C4C-B02D-6FEED8344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67790E-23CB-C74C-B3C6-B090B14BECA7}" type="slidenum">
              <a:rPr lang="ru-RU" altLang="ru-RU" sz="1000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 sz="1000" b="1">
              <a:solidFill>
                <a:srgbClr val="008637"/>
              </a:solidFill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6E81D395-6733-BD49-8E7C-E8290F2F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443464"/>
            <a:ext cx="102143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80000"/>
              </a:spcBef>
              <a:buClr>
                <a:srgbClr val="553B11"/>
              </a:buClr>
              <a:buBlip>
                <a:blip r:embed="rId2"/>
              </a:buBlip>
              <a:defRPr sz="2400">
                <a:solidFill>
                  <a:srgbClr val="CC3300"/>
                </a:solidFill>
                <a:latin typeface="Trebuchet MS" panose="020B0603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38F5D"/>
              </a:buClr>
              <a:buFont typeface="Wingdings" panose="05000000000000000000" pitchFamily="2" charset="2"/>
              <a:buBlip>
                <a:blip r:embed="rId3"/>
              </a:buBlip>
              <a:defRPr sz="2000" b="1">
                <a:solidFill>
                  <a:srgbClr val="CCCC00"/>
                </a:solidFill>
                <a:latin typeface="Trebuchet MS" panose="020B0603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4"/>
              </a:buBlip>
              <a:defRPr sz="2400" b="1" i="1">
                <a:solidFill>
                  <a:srgbClr val="937E49"/>
                </a:solidFill>
                <a:latin typeface="Trebuchet MS" panose="020B0603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 dirty="0">
                <a:solidFill>
                  <a:srgbClr val="008637"/>
                </a:solidFill>
                <a:latin typeface="+mn-lt"/>
                <a:cs typeface="+mn-cs"/>
              </a:rPr>
              <a:t>"1С:Риэлтор. Управление продажами недвижимости"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600" b="1" dirty="0">
              <a:solidFill>
                <a:srgbClr val="008637"/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+mn-lt"/>
                <a:cs typeface="+mn-cs"/>
              </a:rPr>
              <a:t>обеспечивает управление сделками по недвижимости различного вида: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6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5F8B7D-E119-A14B-A58D-301EF5171547}"/>
              </a:ext>
            </a:extLst>
          </p:cNvPr>
          <p:cNvSpPr/>
          <p:nvPr/>
        </p:nvSpPr>
        <p:spPr>
          <a:xfrm>
            <a:off x="929715" y="2298447"/>
            <a:ext cx="745870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spcAft>
                <a:spcPts val="600"/>
              </a:spcAft>
              <a:buClrTx/>
              <a:buFont typeface="Wingdings" pitchFamily="2" charset="2"/>
              <a:buChar char="q"/>
            </a:pPr>
            <a:r>
              <a:rPr lang="ru-RU" altLang="ru-RU" sz="1600" dirty="0">
                <a:latin typeface="+mn-lt"/>
              </a:rPr>
              <a:t>сделки по реализации собственных объектов недвижимости (например, в строительных и девелоперских компаниях)</a:t>
            </a:r>
          </a:p>
          <a:p>
            <a:pPr marL="285750" indent="-285750">
              <a:spcBef>
                <a:spcPct val="50000"/>
              </a:spcBef>
              <a:buClrTx/>
              <a:buFont typeface="Wingdings" pitchFamily="2" charset="2"/>
              <a:buChar char="q"/>
            </a:pPr>
            <a:r>
              <a:rPr lang="ru-RU" altLang="ru-RU" sz="1600" dirty="0">
                <a:latin typeface="+mn-lt"/>
              </a:rPr>
              <a:t>сделки по купле-продаже или аренде недвижимости, в которых компания выступает в роли посредника (риэлторские компании, агентства недвижимости)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833C9E-38AA-0B4F-BA51-898606ED5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9" y="1420416"/>
            <a:ext cx="641583" cy="64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729</Words>
  <Application>Microsoft Macintosh PowerPoint</Application>
  <PresentationFormat>Произвольный</PresentationFormat>
  <Paragraphs>134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</vt:lpstr>
      <vt:lpstr>Times New Roman</vt:lpstr>
      <vt:lpstr>Wingdings</vt:lpstr>
      <vt:lpstr>4_Оформление по умолчанию</vt:lpstr>
      <vt:lpstr>BIM-технологии для управления недвижимостью</vt:lpstr>
      <vt:lpstr>О нас</vt:lpstr>
      <vt:lpstr>Наши клиенты</vt:lpstr>
      <vt:lpstr>Управлять легко</vt:lpstr>
      <vt:lpstr>Компоненты BIM 6D</vt:lpstr>
      <vt:lpstr>Отраслевые решения для управления  недвижимостью и арендой</vt:lpstr>
      <vt:lpstr>Отраслевые решения для управления  недвижимостью и арендой</vt:lpstr>
      <vt:lpstr>Варианты применения подсистемы 3D-визуализации</vt:lpstr>
      <vt:lpstr>Отраслевые решения для управления продажами недвижимости</vt:lpstr>
      <vt:lpstr>Отраслевые решения для управления продажами недвижимости</vt:lpstr>
      <vt:lpstr>Варианты применения подсистемы 3D-визуализации (продажа)</vt:lpstr>
      <vt:lpstr>Презентация PowerPoint</vt:lpstr>
      <vt:lpstr>Презентация PowerPoint</vt:lpstr>
    </vt:vector>
  </TitlesOfParts>
  <Company>1C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Fedotova_K</dc:creator>
  <cp:lastModifiedBy>Юлия Жишкова</cp:lastModifiedBy>
  <cp:revision>115</cp:revision>
  <dcterms:created xsi:type="dcterms:W3CDTF">2020-11-11T06:55:55Z</dcterms:created>
  <dcterms:modified xsi:type="dcterms:W3CDTF">2022-01-12T11:38:58Z</dcterms:modified>
</cp:coreProperties>
</file>